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70" r:id="rId5"/>
    <p:sldId id="280" r:id="rId6"/>
    <p:sldId id="271" r:id="rId7"/>
    <p:sldId id="274" r:id="rId8"/>
    <p:sldId id="279" r:id="rId9"/>
    <p:sldId id="275" r:id="rId10"/>
    <p:sldId id="272" r:id="rId11"/>
    <p:sldId id="277" r:id="rId12"/>
    <p:sldId id="278" r:id="rId13"/>
    <p:sldId id="276" r:id="rId14"/>
    <p:sldId id="269" r:id="rId15"/>
  </p:sldIdLst>
  <p:sldSz cx="9144000" cy="6858000" type="screen4x3"/>
  <p:notesSz cx="6742113" cy="9872663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Lucida Sans Unicode" panose="020B0602030504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xY4ctiVSrlZKloNEVj67bRggL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DEA43AA-9FD9-4C60-9F98-A292A35ECF5B}">
  <a:tblStyle styleId="{3DEA43AA-9FD9-4C60-9F98-A292A35ECF5B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B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B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F0C2AA-3390-47D8-9086-9EF52FC4D388}" styleName="Table_1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2074" y="-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46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0.78600000000000003</c:v>
                </c:pt>
                <c:pt idx="1">
                  <c:v>0.81499999999999995</c:v>
                </c:pt>
                <c:pt idx="2">
                  <c:v>0.71399999999999997</c:v>
                </c:pt>
                <c:pt idx="3">
                  <c:v>0.89300000000000002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99,9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99,7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0.999</c:v>
                </c:pt>
                <c:pt idx="1">
                  <c:v>0.999</c:v>
                </c:pt>
                <c:pt idx="2" formatCode="0%">
                  <c:v>1</c:v>
                </c:pt>
                <c:pt idx="3" formatCode="0%">
                  <c:v>0.997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3632896"/>
        <c:axId val="170753344"/>
        <c:axId val="183158656"/>
      </c:bar3DChart>
      <c:catAx>
        <c:axId val="183632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70753344"/>
        <c:crosses val="autoZero"/>
        <c:auto val="1"/>
        <c:lblAlgn val="ctr"/>
        <c:lblOffset val="100"/>
        <c:noMultiLvlLbl val="0"/>
      </c:catAx>
      <c:valAx>
        <c:axId val="1707533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183632896"/>
        <c:crosses val="autoZero"/>
        <c:crossBetween val="between"/>
      </c:valAx>
      <c:serAx>
        <c:axId val="183158656"/>
        <c:scaling>
          <c:orientation val="minMax"/>
        </c:scaling>
        <c:delete val="1"/>
        <c:axPos val="b"/>
        <c:majorTickMark val="out"/>
        <c:minorTickMark val="none"/>
        <c:tickLblPos val="none"/>
        <c:crossAx val="170753344"/>
        <c:crosses val="autoZero"/>
      </c:serAx>
    </c:plotArea>
    <c:legend>
      <c:legendPos val="b"/>
      <c:layout/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0.83699999999999997</c:v>
                </c:pt>
                <c:pt idx="1">
                  <c:v>0.94699999999999995</c:v>
                </c:pt>
                <c:pt idx="2">
                  <c:v>0.77200000000000002</c:v>
                </c:pt>
                <c:pt idx="3">
                  <c:v>0.64200000000000002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98,4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IV курс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0.999</c:v>
                </c:pt>
                <c:pt idx="1">
                  <c:v>1</c:v>
                </c:pt>
                <c:pt idx="2" formatCode="0%">
                  <c:v>1</c:v>
                </c:pt>
                <c:pt idx="3" formatCode="0%">
                  <c:v>0.98399999999999999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0980096"/>
        <c:axId val="171274176"/>
        <c:axId val="183158016"/>
      </c:bar3DChart>
      <c:catAx>
        <c:axId val="190980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71274176"/>
        <c:crosses val="autoZero"/>
        <c:auto val="1"/>
        <c:lblAlgn val="ctr"/>
        <c:lblOffset val="100"/>
        <c:noMultiLvlLbl val="0"/>
      </c:catAx>
      <c:valAx>
        <c:axId val="1712741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190980096"/>
        <c:crosses val="autoZero"/>
        <c:crossBetween val="between"/>
      </c:valAx>
      <c:serAx>
        <c:axId val="183158016"/>
        <c:scaling>
          <c:orientation val="minMax"/>
        </c:scaling>
        <c:delete val="1"/>
        <c:axPos val="b"/>
        <c:majorTickMark val="out"/>
        <c:minorTickMark val="none"/>
        <c:tickLblPos val="none"/>
        <c:crossAx val="171274176"/>
        <c:crosses val="autoZero"/>
      </c:serAx>
    </c:plotArea>
    <c:legend>
      <c:legendPos val="b"/>
      <c:layout/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39775"/>
            <a:ext cx="4935537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165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16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16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16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16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D0E9ED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5" name="Google Shape;165;p36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1" name="Google Shape;171;p36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2" name="Google Shape;172;p36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3" name="Google Shape;173;p36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35C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3" name="Google Shape;43;p20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20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26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2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26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6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FFFF"/>
            </a:gs>
            <a:gs pos="40000">
              <a:srgbClr val="D8FFFF"/>
            </a:gs>
            <a:gs pos="100000">
              <a:srgbClr val="9ED8E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5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11" name="Google Shape;111;p1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ctrTitle"/>
          </p:nvPr>
        </p:nvSpPr>
        <p:spPr>
          <a:xfrm>
            <a:off x="139753" y="1603331"/>
            <a:ext cx="8883365" cy="63882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Clr>
                <a:srgbClr val="006070"/>
              </a:buClr>
              <a:buSzPct val="100000"/>
            </a:pPr>
            <a:r>
              <a:rPr lang="uk-UA" sz="3600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3600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Відокремлений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структурний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підрозділ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Івано-Франківський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фаховий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коледж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Державного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вищого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навчального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закладу</a:t>
            </a:r>
            <a:b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«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Прикарпатський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національний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університет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b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імені</a:t>
            </a:r>
            <a:r>
              <a:rPr lang="ru-RU" sz="2200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Василя </a:t>
            </a:r>
            <a:r>
              <a:rPr lang="ru-RU" sz="2200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Стефаника</a:t>
            </a:r>
            <a:r>
              <a:rPr lang="ru-RU" sz="2200" dirty="0" smtClean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»</a:t>
            </a:r>
            <a:r>
              <a:rPr lang="uk-UA" sz="3600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3600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3600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3600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3100" i="1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 </a:t>
            </a:r>
            <a: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підсумки діяльності  </a:t>
            </a:r>
            <a:b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Івано-Франківського фахового </a:t>
            </a:r>
            <a:r>
              <a:rPr lang="uk-UA" sz="3100" i="1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коледжу  </a:t>
            </a:r>
            <a: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3100" i="1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в І </a:t>
            </a:r>
            <a: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семестрі </a:t>
            </a:r>
            <a:r>
              <a:rPr lang="uk-UA" sz="3100" i="1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2022/2023 </a:t>
            </a:r>
            <a:r>
              <a:rPr lang="uk-UA" sz="3100" i="1" dirty="0" err="1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н.р</a:t>
            </a:r>
            <a:r>
              <a:rPr lang="uk-UA" sz="3100" i="1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та завдання колективу щодо підвищення якості освітнього </a:t>
            </a:r>
            <a:r>
              <a:rPr lang="uk-UA" sz="3100" i="1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процесу</a:t>
            </a:r>
            <a:br>
              <a:rPr lang="uk-UA" sz="3100" i="1" dirty="0" smtClean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4000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4000" dirty="0">
                <a:solidFill>
                  <a:srgbClr val="00607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32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ВІДДІЛЕННЯ ДОШКІЛЬНОЇ </a:t>
            </a:r>
            <a:r>
              <a:rPr lang="uk-UA" sz="32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ОСВІТИ</a:t>
            </a:r>
            <a:r>
              <a:rPr lang="uk-UA" sz="40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40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40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40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40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40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28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Завідувач                            Оксана СИДОРУК </a:t>
            </a:r>
            <a:br>
              <a:rPr lang="uk-UA" sz="2800" dirty="0" smtClean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4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44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44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4" y="69838"/>
            <a:ext cx="1168423" cy="116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5119" y="116509"/>
            <a:ext cx="1188000" cy="107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6284256"/>
              </p:ext>
            </p:extLst>
          </p:nvPr>
        </p:nvGraphicFramePr>
        <p:xfrm>
          <a:off x="400833" y="1727200"/>
          <a:ext cx="8442542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53143" y="87682"/>
            <a:ext cx="7864556" cy="13202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Результати екзаменаційної сесії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 І семестр</a:t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Прикладна 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16058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9" y="413359"/>
            <a:ext cx="8304756" cy="41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77819"/>
              </p:ext>
            </p:extLst>
          </p:nvPr>
        </p:nvGraphicFramePr>
        <p:xfrm>
          <a:off x="4572001" y="4609579"/>
          <a:ext cx="4070958" cy="19665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0388"/>
                <a:gridCol w="1265129"/>
                <a:gridCol w="1415441"/>
              </a:tblGrid>
              <a:tr h="4079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Якість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Успішність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</a:tr>
              <a:tr h="3117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I-2017/18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38,8%</a:t>
                      </a:r>
                      <a:endParaRPr sz="1400" b="0" i="0" u="none" strike="noStrike" cap="non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95,9%</a:t>
                      </a: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</a:tr>
              <a:tr h="3117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I-2018/19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41,9%</a:t>
                      </a:r>
                      <a:endParaRPr sz="1400" b="0" i="0" u="none" strike="noStrike" cap="non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</a:tr>
              <a:tr h="3117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I-2019/20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74,99%</a:t>
                      </a:r>
                      <a:endParaRPr sz="1400" b="0" i="0" u="none" strike="noStrike" cap="none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</a:tr>
              <a:tr h="3117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1" u="none" strike="noStrike" cap="none" dirty="0"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I-2020/21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82,8%</a:t>
                      </a:r>
                      <a:endParaRPr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400" b="0" i="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</a:tr>
              <a:tr h="3117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I-202</a:t>
                      </a:r>
                      <a:r>
                        <a:rPr lang="uk-UA" sz="1400" b="1" i="0" u="none" strike="noStrike" cap="none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/2</a:t>
                      </a:r>
                      <a:r>
                        <a:rPr lang="uk-UA" sz="1400" b="1" i="0" u="none" strike="noStrike" cap="none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lang="en-US" sz="1400" b="1" i="0" u="none" strike="noStrike" cap="none" dirty="0" smtClean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dirty="0" smtClean="0">
                          <a:solidFill>
                            <a:srgbClr val="002060"/>
                          </a:solidFill>
                          <a:latin typeface="Bookman Old Style" panose="02050604050505020204" pitchFamily="18" charset="0"/>
                        </a:rPr>
                        <a:t>83,7%</a:t>
                      </a:r>
                      <a:endParaRPr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0" i="0" u="none" strike="noStrike" cap="none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lang="uk-UA" dirty="0" smtClean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0F4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9" y="4609578"/>
            <a:ext cx="4158641" cy="197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436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2987249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00996572"/>
              </p:ext>
            </p:extLst>
          </p:nvPr>
        </p:nvGraphicFramePr>
        <p:xfrm>
          <a:off x="488516" y="212944"/>
          <a:ext cx="8204548" cy="507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536"/>
                <a:gridCol w="1966586"/>
                <a:gridCol w="2129426"/>
              </a:tblGrid>
              <a:tr h="8745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Предмети, з яких складатимуть НМТ         ПМ-ІІ курс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% успішності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% якості</a:t>
                      </a:r>
                    </a:p>
                  </a:txBody>
                  <a:tcPr/>
                </a:tc>
              </a:tr>
              <a:tr h="814646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Українська мова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94,0</a:t>
                      </a:r>
                      <a:endParaRPr lang="uk-UA" sz="2000" b="1" i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14646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Алгебра</a:t>
                      </a:r>
                    </a:p>
                    <a:p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84,0</a:t>
                      </a:r>
                      <a:endParaRPr lang="uk-UA" sz="2000" b="1" i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14646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Геометрія</a:t>
                      </a:r>
                    </a:p>
                    <a:p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84,0</a:t>
                      </a:r>
                      <a:endParaRPr lang="uk-UA" sz="2000" b="1" i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14646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Фізика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96,0</a:t>
                      </a:r>
                      <a:endParaRPr lang="uk-UA" sz="2000" b="1" i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14646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Іноземна мова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</a:p>
                    <a:p>
                      <a:pPr algn="ctr"/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74,0</a:t>
                      </a:r>
                      <a:endParaRPr lang="uk-UA" sz="2000" b="1" i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4960307"/>
            <a:ext cx="2943616" cy="18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64" y="5273457"/>
            <a:ext cx="2167003" cy="158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18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title"/>
          </p:nvPr>
        </p:nvSpPr>
        <p:spPr>
          <a:xfrm>
            <a:off x="25052" y="34858"/>
            <a:ext cx="9118948" cy="64536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Bookman Old Style"/>
              <a:buNone/>
            </a:pPr>
            <a:r>
              <a:rPr lang="uk-UA" sz="6600" i="1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uk-UA" sz="6600" i="1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6600" i="1" dirty="0" smtClean="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6600" i="1" dirty="0"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6600" i="1" dirty="0"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7200" i="1" dirty="0" smtClean="0">
                <a:solidFill>
                  <a:schemeClr val="tx2">
                    <a:lumMod val="1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Дякую за увагу!</a:t>
            </a:r>
            <a:br>
              <a:rPr lang="uk-UA" sz="7200" i="1" dirty="0" smtClean="0">
                <a:solidFill>
                  <a:schemeClr val="tx2">
                    <a:lumMod val="1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7200" i="1" dirty="0" smtClean="0">
                <a:solidFill>
                  <a:schemeClr val="tx2">
                    <a:lumMod val="1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7200" i="1" dirty="0" smtClean="0">
                <a:solidFill>
                  <a:schemeClr val="tx2">
                    <a:lumMod val="10000"/>
                  </a:schemeClr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uk-UA" sz="6600" i="1" dirty="0" smtClean="0">
                <a:latin typeface="Bookman Old Style"/>
                <a:ea typeface="Bookman Old Style"/>
                <a:cs typeface="Bookman Old Style"/>
                <a:sym typeface="Bookman Old Style"/>
              </a:rPr>
              <a:t/>
            </a:r>
            <a:br>
              <a:rPr lang="uk-UA" sz="6600" i="1" dirty="0" smtClean="0"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30" y="3958225"/>
            <a:ext cx="3594970" cy="2899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34858"/>
            <a:ext cx="3651502" cy="18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>
            <a:spLocks noGrp="1"/>
          </p:cNvSpPr>
          <p:nvPr>
            <p:ph type="title"/>
          </p:nvPr>
        </p:nvSpPr>
        <p:spPr>
          <a:xfrm>
            <a:off x="457200" y="914401"/>
            <a:ext cx="7758300" cy="51578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5040"/>
              <a:buFont typeface="Comic Sans MS"/>
              <a:buNone/>
            </a:pPr>
            <a:endParaRPr sz="4100" b="1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75989" y="939453"/>
            <a:ext cx="7741085" cy="1515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Bookman Old Style" panose="02050604050505020204" pitchFamily="18" charset="0"/>
              </a:rPr>
              <a:t>Кількість</a:t>
            </a:r>
            <a:r>
              <a:rPr lang="ru-RU" sz="3200" b="1" dirty="0"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atin typeface="Bookman Old Style" panose="02050604050505020204" pitchFamily="18" charset="0"/>
              </a:rPr>
              <a:t>студентів</a:t>
            </a:r>
            <a:endParaRPr lang="ru-RU" sz="3200" b="1" dirty="0">
              <a:latin typeface="Bookman Old Style" panose="02050604050505020204" pitchFamily="18" charset="0"/>
            </a:endParaRPr>
          </a:p>
          <a:p>
            <a:pPr algn="ctr"/>
            <a:r>
              <a:rPr lang="ru-RU" sz="3200" b="1" dirty="0">
                <a:latin typeface="Bookman Old Style" panose="02050604050505020204" pitchFamily="18" charset="0"/>
              </a:rPr>
              <a:t> на </a:t>
            </a:r>
            <a:r>
              <a:rPr lang="ru-RU" sz="3200" b="1" dirty="0" err="1">
                <a:latin typeface="Bookman Old Style" panose="02050604050505020204" pitchFamily="18" charset="0"/>
              </a:rPr>
              <a:t>відділенні</a:t>
            </a:r>
            <a:r>
              <a:rPr lang="ru-RU" sz="3200" b="1" dirty="0">
                <a:latin typeface="Bookman Old Style" panose="02050604050505020204" pitchFamily="18" charset="0"/>
              </a:rPr>
              <a:t> станом на </a:t>
            </a:r>
            <a:r>
              <a:rPr lang="ru-RU" sz="3200" b="1" dirty="0" smtClean="0">
                <a:latin typeface="Bookman Old Style" panose="02050604050505020204" pitchFamily="18" charset="0"/>
              </a:rPr>
              <a:t>01.01.2023р. </a:t>
            </a:r>
            <a:r>
              <a:rPr lang="ru-RU" sz="3200" b="1" dirty="0">
                <a:latin typeface="Bookman Old Style" panose="02050604050505020204" pitchFamily="18" charset="0"/>
              </a:rPr>
              <a:t>– </a:t>
            </a:r>
            <a:r>
              <a:rPr lang="ru-RU" sz="3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522</a:t>
            </a:r>
            <a:endParaRPr lang="uk-UA" sz="3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83666" y="2455099"/>
            <a:ext cx="484632" cy="97840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6162805" y="2455101"/>
            <a:ext cx="484632" cy="978408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5989" y="3433508"/>
            <a:ext cx="3457183" cy="2666668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latin typeface="Bookman Old Style" panose="02050604050505020204" pitchFamily="18" charset="0"/>
              </a:rPr>
              <a:t>ДО </a:t>
            </a:r>
            <a:r>
              <a:rPr lang="ru-RU" sz="2800" b="1" u="sng" dirty="0">
                <a:latin typeface="Bookman Old Style" panose="02050604050505020204" pitchFamily="18" charset="0"/>
              </a:rPr>
              <a:t>– </a:t>
            </a:r>
            <a:r>
              <a:rPr lang="ru-RU" sz="2800" b="1" u="sng" dirty="0" smtClean="0">
                <a:latin typeface="Bookman Old Style" panose="02050604050505020204" pitchFamily="18" charset="0"/>
              </a:rPr>
              <a:t>344</a:t>
            </a:r>
          </a:p>
          <a:p>
            <a:pPr algn="ctr"/>
            <a:r>
              <a:rPr lang="ru-RU" sz="2800" b="1" u="sng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ru-RU" sz="2400" b="1" i="1" dirty="0" smtClean="0">
                <a:latin typeface="Bookman Old Style" panose="02050604050505020204" pitchFamily="18" charset="0"/>
              </a:rPr>
              <a:t>І </a:t>
            </a:r>
            <a:r>
              <a:rPr lang="ru-RU" sz="2400" b="1" i="1" dirty="0">
                <a:latin typeface="Bookman Old Style" panose="02050604050505020204" pitchFamily="18" charset="0"/>
              </a:rPr>
              <a:t>курс </a:t>
            </a:r>
            <a:r>
              <a:rPr lang="ru-RU" sz="2400" b="1" dirty="0" smtClean="0">
                <a:latin typeface="Bookman Old Style" panose="02050604050505020204" pitchFamily="18" charset="0"/>
              </a:rPr>
              <a:t>- 90</a:t>
            </a:r>
            <a:r>
              <a:rPr lang="ru-RU" sz="2400" b="1" dirty="0">
                <a:latin typeface="Bookman Old Style" panose="02050604050505020204" pitchFamily="18" charset="0"/>
              </a:rPr>
              <a:t/>
            </a:r>
            <a:br>
              <a:rPr lang="ru-RU" sz="2400" b="1" dirty="0">
                <a:latin typeface="Bookman Old Style" panose="02050604050505020204" pitchFamily="18" charset="0"/>
              </a:rPr>
            </a:br>
            <a:r>
              <a:rPr lang="ru-RU" sz="2400" b="1" i="1" dirty="0" smtClean="0">
                <a:latin typeface="Bookman Old Style" panose="02050604050505020204" pitchFamily="18" charset="0"/>
              </a:rPr>
              <a:t>ІІ </a:t>
            </a:r>
            <a:r>
              <a:rPr lang="ru-RU" sz="2400" b="1" i="1" dirty="0">
                <a:latin typeface="Bookman Old Style" panose="02050604050505020204" pitchFamily="18" charset="0"/>
              </a:rPr>
              <a:t>курс </a:t>
            </a:r>
            <a:r>
              <a:rPr lang="ru-RU" sz="2400" b="1" dirty="0" smtClean="0">
                <a:latin typeface="Bookman Old Style" panose="02050604050505020204" pitchFamily="18" charset="0"/>
              </a:rPr>
              <a:t>- 86</a:t>
            </a:r>
            <a:r>
              <a:rPr lang="ru-RU" sz="2400" b="1" dirty="0">
                <a:latin typeface="Bookman Old Style" panose="02050604050505020204" pitchFamily="18" charset="0"/>
              </a:rPr>
              <a:t/>
            </a:r>
            <a:br>
              <a:rPr lang="ru-RU" sz="2400" b="1" dirty="0">
                <a:latin typeface="Bookman Old Style" panose="02050604050505020204" pitchFamily="18" charset="0"/>
              </a:rPr>
            </a:br>
            <a:r>
              <a:rPr lang="ru-RU" sz="2400" b="1" i="1" dirty="0" smtClean="0">
                <a:latin typeface="Bookman Old Style" panose="02050604050505020204" pitchFamily="18" charset="0"/>
              </a:rPr>
              <a:t>III </a:t>
            </a:r>
            <a:r>
              <a:rPr lang="ru-RU" sz="2400" b="1" i="1" dirty="0">
                <a:latin typeface="Bookman Old Style" panose="02050604050505020204" pitchFamily="18" charset="0"/>
              </a:rPr>
              <a:t>курс </a:t>
            </a:r>
            <a:r>
              <a:rPr lang="ru-RU" sz="2400" b="1" dirty="0" smtClean="0">
                <a:latin typeface="Bookman Old Style" panose="02050604050505020204" pitchFamily="18" charset="0"/>
              </a:rPr>
              <a:t>- 85</a:t>
            </a:r>
            <a:endParaRPr lang="ru-RU" sz="2400" b="1" dirty="0"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latin typeface="Bookman Old Style" panose="02050604050505020204" pitchFamily="18" charset="0"/>
              </a:rPr>
              <a:t>IV </a:t>
            </a:r>
            <a:r>
              <a:rPr lang="ru-RU" sz="2400" b="1" i="1" dirty="0">
                <a:latin typeface="Bookman Old Style" panose="02050604050505020204" pitchFamily="18" charset="0"/>
              </a:rPr>
              <a:t>курс </a:t>
            </a:r>
            <a:r>
              <a:rPr lang="ru-RU" sz="2400" b="1" dirty="0">
                <a:latin typeface="Bookman Old Style" panose="02050604050505020204" pitchFamily="18" charset="0"/>
              </a:rPr>
              <a:t>- </a:t>
            </a:r>
            <a:r>
              <a:rPr lang="ru-RU" sz="2400" b="1" dirty="0" smtClean="0">
                <a:latin typeface="Bookman Old Style" panose="02050604050505020204" pitchFamily="18" charset="0"/>
              </a:rPr>
              <a:t>83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97468" y="3433509"/>
            <a:ext cx="3419605" cy="266666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latin typeface="Bookman Old Style" panose="02050604050505020204" pitchFamily="18" charset="0"/>
              </a:rPr>
              <a:t>ПМ </a:t>
            </a:r>
            <a:r>
              <a:rPr lang="uk-UA" sz="2800" b="1" u="sng" dirty="0">
                <a:latin typeface="Bookman Old Style" panose="02050604050505020204" pitchFamily="18" charset="0"/>
              </a:rPr>
              <a:t>– </a:t>
            </a:r>
            <a:r>
              <a:rPr lang="uk-UA" sz="2800" b="1" u="sng" dirty="0" smtClean="0">
                <a:latin typeface="Bookman Old Style" panose="02050604050505020204" pitchFamily="18" charset="0"/>
              </a:rPr>
              <a:t>178</a:t>
            </a:r>
          </a:p>
          <a:p>
            <a:pPr algn="ctr"/>
            <a:r>
              <a:rPr lang="uk-UA" sz="2800" b="1" u="sng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uk-UA" sz="2400" b="1" i="1" dirty="0" smtClean="0">
                <a:latin typeface="Bookman Old Style" panose="02050604050505020204" pitchFamily="18" charset="0"/>
              </a:rPr>
              <a:t>І </a:t>
            </a:r>
            <a:r>
              <a:rPr lang="uk-UA" sz="2400" b="1" i="1" dirty="0">
                <a:latin typeface="Bookman Old Style" panose="02050604050505020204" pitchFamily="18" charset="0"/>
              </a:rPr>
              <a:t>курс </a:t>
            </a:r>
            <a:r>
              <a:rPr lang="uk-UA" sz="2400" b="1" dirty="0" smtClean="0">
                <a:latin typeface="Bookman Old Style" panose="02050604050505020204" pitchFamily="18" charset="0"/>
              </a:rPr>
              <a:t>- 49</a:t>
            </a:r>
            <a:r>
              <a:rPr lang="uk-UA" sz="2400" b="1" dirty="0">
                <a:latin typeface="Bookman Old Style" panose="02050604050505020204" pitchFamily="18" charset="0"/>
              </a:rPr>
              <a:t/>
            </a:r>
            <a:br>
              <a:rPr lang="uk-UA" sz="2400" b="1" dirty="0">
                <a:latin typeface="Bookman Old Style" panose="02050604050505020204" pitchFamily="18" charset="0"/>
              </a:rPr>
            </a:br>
            <a:r>
              <a:rPr lang="uk-UA" sz="2400" b="1" i="1" dirty="0" smtClean="0">
                <a:latin typeface="Bookman Old Style" panose="02050604050505020204" pitchFamily="18" charset="0"/>
              </a:rPr>
              <a:t>ІІ </a:t>
            </a:r>
            <a:r>
              <a:rPr lang="uk-UA" sz="2400" b="1" i="1" dirty="0">
                <a:latin typeface="Bookman Old Style" panose="02050604050505020204" pitchFamily="18" charset="0"/>
              </a:rPr>
              <a:t>курс </a:t>
            </a:r>
            <a:r>
              <a:rPr lang="uk-UA" sz="2400" b="1" dirty="0" smtClean="0">
                <a:latin typeface="Bookman Old Style" panose="02050604050505020204" pitchFamily="18" charset="0"/>
              </a:rPr>
              <a:t>- </a:t>
            </a:r>
            <a:r>
              <a:rPr lang="uk-UA" sz="2400" b="1" dirty="0">
                <a:latin typeface="Bookman Old Style" panose="02050604050505020204" pitchFamily="18" charset="0"/>
              </a:rPr>
              <a:t>50</a:t>
            </a:r>
            <a:br>
              <a:rPr lang="uk-UA" sz="2400" b="1" dirty="0">
                <a:latin typeface="Bookman Old Style" panose="02050604050505020204" pitchFamily="18" charset="0"/>
              </a:rPr>
            </a:br>
            <a:r>
              <a:rPr lang="en-US" sz="2400" b="1" i="1" dirty="0" smtClean="0">
                <a:latin typeface="Bookman Old Style" panose="02050604050505020204" pitchFamily="18" charset="0"/>
              </a:rPr>
              <a:t>III </a:t>
            </a:r>
            <a:r>
              <a:rPr lang="uk-UA" sz="2400" b="1" i="1" dirty="0">
                <a:latin typeface="Bookman Old Style" panose="02050604050505020204" pitchFamily="18" charset="0"/>
              </a:rPr>
              <a:t>курс </a:t>
            </a:r>
            <a:r>
              <a:rPr lang="uk-UA" sz="2400" b="1" dirty="0">
                <a:latin typeface="Bookman Old Style" panose="02050604050505020204" pitchFamily="18" charset="0"/>
              </a:rPr>
              <a:t>- </a:t>
            </a:r>
            <a:r>
              <a:rPr lang="uk-UA" sz="2400" b="1" dirty="0" smtClean="0">
                <a:latin typeface="Bookman Old Style" panose="02050604050505020204" pitchFamily="18" charset="0"/>
              </a:rPr>
              <a:t>36</a:t>
            </a:r>
            <a:r>
              <a:rPr lang="uk-UA" sz="2400" b="1" dirty="0">
                <a:latin typeface="Bookman Old Style" panose="02050604050505020204" pitchFamily="18" charset="0"/>
              </a:rPr>
              <a:t/>
            </a:r>
            <a:br>
              <a:rPr lang="uk-UA" sz="2400" b="1" dirty="0">
                <a:latin typeface="Bookman Old Style" panose="02050604050505020204" pitchFamily="18" charset="0"/>
              </a:rPr>
            </a:br>
            <a:r>
              <a:rPr lang="en-US" sz="2400" b="1" i="1" dirty="0" smtClean="0">
                <a:latin typeface="Bookman Old Style" panose="02050604050505020204" pitchFamily="18" charset="0"/>
              </a:rPr>
              <a:t>IV </a:t>
            </a:r>
            <a:r>
              <a:rPr lang="uk-UA" sz="2400" b="1" i="1" dirty="0">
                <a:latin typeface="Bookman Old Style" panose="02050604050505020204" pitchFamily="18" charset="0"/>
              </a:rPr>
              <a:t>курс </a:t>
            </a:r>
            <a:r>
              <a:rPr lang="uk-UA" sz="2400" b="1" dirty="0">
                <a:latin typeface="Bookman Old Style" panose="02050604050505020204" pitchFamily="18" charset="0"/>
              </a:rPr>
              <a:t>- 43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2536312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66560"/>
              </p:ext>
            </p:extLst>
          </p:nvPr>
        </p:nvGraphicFramePr>
        <p:xfrm>
          <a:off x="438412" y="764088"/>
          <a:ext cx="8179494" cy="379538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59473"/>
                <a:gridCol w="3620021"/>
              </a:tblGrid>
              <a:tr h="168343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Кількість студентів на відділенні, яким надано індивідуальний графік навчання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(18 студентам </a:t>
                      </a:r>
                      <a:r>
                        <a:rPr kumimoji="0" lang="ru-RU" sz="1800" b="1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спеціальності</a:t>
                      </a:r>
                      <a:r>
                        <a:rPr kumimoji="0" lang="ru-RU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«ДО»;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6 студентам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спеціальності</a:t>
                      </a:r>
                      <a:r>
                        <a:rPr kumimoji="0" lang="ru-RU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  <a:sym typeface="Arial"/>
                        </a:rPr>
                        <a:t> «ПМ»)</a:t>
                      </a:r>
                      <a:endParaRPr kumimoji="0" lang="uk-UA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uk-UA" dirty="0"/>
                    </a:p>
                  </a:txBody>
                  <a:tcPr/>
                </a:tc>
              </a:tr>
              <a:tr h="918239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Кількість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студентів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 на </a:t>
                      </a:r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відділенні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яким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надано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дозвіл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 на </a:t>
                      </a:r>
                      <a:r>
                        <a:rPr lang="ru-RU" sz="1800" b="1" dirty="0" err="1" smtClean="0">
                          <a:latin typeface="Bookman Old Style" panose="02050604050505020204" pitchFamily="18" charset="0"/>
                        </a:rPr>
                        <a:t>навчання</a:t>
                      </a:r>
                      <a:r>
                        <a:rPr lang="ru-RU" sz="1800" b="1" dirty="0" smtClean="0">
                          <a:latin typeface="Bookman Old Style" panose="02050604050505020204" pitchFamily="18" charset="0"/>
                        </a:rPr>
                        <a:t> онлайн</a:t>
                      </a:r>
                      <a:endParaRPr lang="uk-UA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latin typeface="Bookman Old Style" panose="02050604050505020204" pitchFamily="18" charset="0"/>
                        </a:rPr>
                        <a:t>25 </a:t>
                      </a:r>
                      <a:endParaRPr lang="uk-UA" sz="18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193709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Bookman Old Style" panose="02050604050505020204" pitchFamily="18" charset="0"/>
                        </a:rPr>
                        <a:t>Кількість відрахованих студентів упродовж семестру</a:t>
                      </a:r>
                      <a:endParaRPr lang="uk-UA" sz="18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Bookman Old Style" panose="02050604050505020204" pitchFamily="18" charset="0"/>
                        </a:rPr>
                        <a:t>6 </a:t>
                      </a:r>
                    </a:p>
                    <a:p>
                      <a:r>
                        <a:rPr lang="uk-UA" sz="1800" b="1" i="1" dirty="0" smtClean="0">
                          <a:latin typeface="Bookman Old Style" panose="02050604050505020204" pitchFamily="18" charset="0"/>
                        </a:rPr>
                        <a:t>(5 - за власним бажанням;</a:t>
                      </a:r>
                    </a:p>
                    <a:p>
                      <a:r>
                        <a:rPr lang="uk-UA" sz="1800" b="1" i="1" dirty="0" smtClean="0">
                          <a:latin typeface="Bookman Old Style" panose="02050604050505020204" pitchFamily="18" charset="0"/>
                        </a:rPr>
                        <a:t>1 - </a:t>
                      </a:r>
                      <a:r>
                        <a:rPr lang="ru-RU" sz="1800" b="1" i="1" dirty="0" smtClean="0">
                          <a:latin typeface="Bookman Old Style" panose="02050604050505020204" pitchFamily="18" charset="0"/>
                        </a:rPr>
                        <a:t>за </a:t>
                      </a:r>
                      <a:r>
                        <a:rPr lang="ru-RU" sz="1800" b="1" i="1" dirty="0" err="1" smtClean="0">
                          <a:latin typeface="Bookman Old Style" panose="02050604050505020204" pitchFamily="18" charset="0"/>
                        </a:rPr>
                        <a:t>невиконання</a:t>
                      </a:r>
                      <a:r>
                        <a:rPr lang="ru-RU" sz="1800" b="1" i="1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Bookman Old Style" panose="02050604050505020204" pitchFamily="18" charset="0"/>
                        </a:rPr>
                        <a:t>вимог</a:t>
                      </a:r>
                      <a:r>
                        <a:rPr lang="ru-RU" sz="1800" b="1" i="1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latin typeface="Bookman Old Style" panose="02050604050505020204" pitchFamily="18" charset="0"/>
                        </a:rPr>
                        <a:t>навчального</a:t>
                      </a:r>
                      <a:r>
                        <a:rPr lang="ru-RU" sz="1800" b="1" i="1" dirty="0" smtClean="0">
                          <a:latin typeface="Bookman Old Style" panose="02050604050505020204" pitchFamily="18" charset="0"/>
                        </a:rPr>
                        <a:t> плану)</a:t>
                      </a:r>
                      <a:endParaRPr lang="uk-UA" sz="18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2" y="4559474"/>
            <a:ext cx="2868458" cy="22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690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" y="0"/>
            <a:ext cx="9122655" cy="42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60" y="4298418"/>
            <a:ext cx="4271375" cy="243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" y="4298417"/>
            <a:ext cx="4033380" cy="25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1033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671" y="851770"/>
            <a:ext cx="7728559" cy="16910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latin typeface="Bookman Old Style" panose="02050604050505020204" pitchFamily="18" charset="0"/>
              </a:rPr>
              <a:t>Спеціальнісь</a:t>
            </a:r>
            <a:endParaRPr lang="uk-UA" sz="32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latin typeface="Bookman Old Style" panose="02050604050505020204" pitchFamily="18" charset="0"/>
              </a:rPr>
              <a:t>012-Дошкільна освіта</a:t>
            </a:r>
            <a:endParaRPr lang="uk-UA" sz="3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96559"/>
              </p:ext>
            </p:extLst>
          </p:nvPr>
        </p:nvGraphicFramePr>
        <p:xfrm>
          <a:off x="563670" y="2805830"/>
          <a:ext cx="7728560" cy="3219188"/>
        </p:xfrm>
        <a:graphic>
          <a:graphicData uri="http://schemas.openxmlformats.org/drawingml/2006/table">
            <a:tbl>
              <a:tblPr firstRow="1" bandRow="1">
                <a:tableStyleId>{3DEA43AA-9FD9-4C60-9F98-A292A35ECF5B}</a:tableStyleId>
              </a:tblPr>
              <a:tblGrid>
                <a:gridCol w="2605415"/>
                <a:gridCol w="1290181"/>
                <a:gridCol w="1315233"/>
                <a:gridCol w="1265128"/>
                <a:gridCol w="1252603"/>
              </a:tblGrid>
              <a:tr h="80479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ІІ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ІІІ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man Old Style" panose="02050604050505020204" pitchFamily="18" charset="0"/>
                        </a:rPr>
                        <a:t>IV </a:t>
                      </a:r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804797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latin typeface="Bookman Old Style" panose="02050604050505020204" pitchFamily="18" charset="0"/>
                        </a:rPr>
                        <a:t>Всього студентів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90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89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85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83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804797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% успішності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99,9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sym typeface="Arial"/>
                        </a:rPr>
                        <a:t>99,9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99,7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804797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% якості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78,6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81,5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71,4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89,3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4" y="2542783"/>
            <a:ext cx="1703540" cy="106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1771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4188615"/>
              </p:ext>
            </p:extLst>
          </p:nvPr>
        </p:nvGraphicFramePr>
        <p:xfrm>
          <a:off x="400833" y="1727200"/>
          <a:ext cx="8442542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53143" y="87682"/>
            <a:ext cx="7864556" cy="13202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Результати екзаменаційної сесії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за І семестр</a:t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Дошкільна освіта</a:t>
            </a:r>
          </a:p>
        </p:txBody>
      </p:sp>
    </p:spTree>
    <p:extLst>
      <p:ext uri="{BB962C8B-B14F-4D97-AF65-F5344CB8AC3E}">
        <p14:creationId xmlns:p14="http://schemas.microsoft.com/office/powerpoint/2010/main" val="38014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8" y="350729"/>
            <a:ext cx="8317282" cy="42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92955"/>
              </p:ext>
            </p:extLst>
          </p:nvPr>
        </p:nvGraphicFramePr>
        <p:xfrm>
          <a:off x="4359057" y="4659682"/>
          <a:ext cx="4421688" cy="20474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7745"/>
                <a:gridCol w="1645162"/>
                <a:gridCol w="1538781"/>
              </a:tblGrid>
              <a:tr h="806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latin typeface="Bookman Old Style" panose="02050604050505020204" pitchFamily="18" charset="0"/>
                        </a:rPr>
                        <a:t> 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u="none" strike="noStrike" cap="none" dirty="0">
                          <a:solidFill>
                            <a:schemeClr val="tx2"/>
                          </a:solidFill>
                          <a:latin typeface="Bookman Old Style" panose="02050604050505020204" pitchFamily="18" charset="0"/>
                        </a:rPr>
                        <a:t>Якість</a:t>
                      </a:r>
                      <a:endParaRPr sz="1200" b="1" i="0" u="none" strike="noStrike" cap="none" dirty="0">
                        <a:solidFill>
                          <a:schemeClr val="tx2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Успішність</a:t>
                      </a:r>
                      <a:endParaRPr sz="1200" b="1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</a:tr>
              <a:tr h="3625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u="none" strike="noStrike" cap="none" dirty="0">
                          <a:latin typeface="Bookman Old Style" panose="02050604050505020204" pitchFamily="18" charset="0"/>
                        </a:rPr>
                        <a:t>I-2017/18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33,2%</a:t>
                      </a:r>
                      <a:endParaRPr sz="1200" b="0" i="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97,4%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</a:tr>
              <a:tr h="3625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u="none" strike="noStrike" cap="none" dirty="0">
                          <a:latin typeface="Bookman Old Style" panose="02050604050505020204" pitchFamily="18" charset="0"/>
                        </a:rPr>
                        <a:t>I-2018/19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17%</a:t>
                      </a:r>
                      <a:endParaRPr sz="1200" b="0" i="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98,9%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</a:tr>
              <a:tr h="3625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u="none" strike="noStrike" cap="none" dirty="0">
                          <a:latin typeface="Bookman Old Style" panose="02050604050505020204" pitchFamily="18" charset="0"/>
                        </a:rPr>
                        <a:t>I-2019/20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79,85%</a:t>
                      </a:r>
                      <a:endParaRPr sz="1200" b="0" i="0" u="none" strike="noStrike" cap="none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100%</a:t>
                      </a:r>
                      <a:endParaRPr sz="1200" b="0" i="0" u="none" strike="noStrike" cap="none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</a:tr>
              <a:tr h="36258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u="none" strike="noStrike" cap="none" dirty="0">
                          <a:latin typeface="Bookman Old Style" panose="02050604050505020204" pitchFamily="18" charset="0"/>
                          <a:ea typeface="Constantia"/>
                          <a:cs typeface="Constantia"/>
                          <a:sym typeface="Constantia"/>
                        </a:rPr>
                        <a:t>I-2020/21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Constantia"/>
                          <a:cs typeface="Constantia"/>
                          <a:sym typeface="Constantia"/>
                        </a:rPr>
                        <a:t>77%</a:t>
                      </a:r>
                      <a:endParaRPr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0" i="0" u="none" strike="noStrike" cap="none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onstantia"/>
                          <a:cs typeface="Constantia"/>
                          <a:sym typeface="Constantia"/>
                        </a:rPr>
                        <a:t>100%</a:t>
                      </a:r>
                      <a:endParaRPr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</a:tr>
              <a:tr h="4066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b="1" i="0" u="none" strike="noStrike" cap="none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  <a:ea typeface="Constantia"/>
                          <a:cs typeface="Constantia"/>
                          <a:sym typeface="Constantia"/>
                        </a:rPr>
                        <a:t>І-2022/23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</a:rPr>
                        <a:t>78,6%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onstantia"/>
                          <a:ea typeface="Constantia"/>
                          <a:cs typeface="Constantia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</a:rPr>
                        <a:t>99,9%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DA2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BF5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7" y="4647156"/>
            <a:ext cx="3845491" cy="20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1134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Якість знань, %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916190"/>
              </p:ext>
            </p:extLst>
          </p:nvPr>
        </p:nvGraphicFramePr>
        <p:xfrm>
          <a:off x="482251" y="212943"/>
          <a:ext cx="8085551" cy="520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431"/>
                <a:gridCol w="1979113"/>
                <a:gridCol w="1929007"/>
              </a:tblGrid>
              <a:tr h="1278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Предмети, з яких складатимуть НМТ </a:t>
                      </a:r>
                      <a:r>
                        <a:rPr lang="uk-UA" sz="2000" baseline="0" dirty="0" smtClean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            ДО-ІІ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% успішності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% якості</a:t>
                      </a:r>
                    </a:p>
                  </a:txBody>
                  <a:tcPr/>
                </a:tc>
              </a:tr>
              <a:tr h="973770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Українська мова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86,0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73770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Математика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30,2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73770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Біологія і екологія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65,1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73770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Історія: Україна і світ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69,8</a:t>
                      </a:r>
                      <a:endParaRPr lang="uk-UA" sz="2000" b="1" i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73874"/>
            <a:ext cx="2254685" cy="138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5024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671" y="713985"/>
            <a:ext cx="7728559" cy="1114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latin typeface="Bookman Old Style" panose="02050604050505020204" pitchFamily="18" charset="0"/>
              </a:rPr>
              <a:t>Спеціальнісь</a:t>
            </a:r>
            <a:endParaRPr lang="uk-UA" sz="32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uk-UA" sz="3200" b="1" dirty="0" smtClean="0">
                <a:latin typeface="Bookman Old Style" panose="02050604050505020204" pitchFamily="18" charset="0"/>
              </a:rPr>
              <a:t>013-Прикладна математика</a:t>
            </a:r>
            <a:endParaRPr lang="uk-UA" sz="3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58219"/>
              </p:ext>
            </p:extLst>
          </p:nvPr>
        </p:nvGraphicFramePr>
        <p:xfrm>
          <a:off x="563670" y="2091847"/>
          <a:ext cx="7728560" cy="4058432"/>
        </p:xfrm>
        <a:graphic>
          <a:graphicData uri="http://schemas.openxmlformats.org/drawingml/2006/table">
            <a:tbl>
              <a:tblPr firstRow="1" bandRow="1">
                <a:tableStyleId>{3DEA43AA-9FD9-4C60-9F98-A292A35ECF5B}</a:tableStyleId>
              </a:tblPr>
              <a:tblGrid>
                <a:gridCol w="2605415"/>
                <a:gridCol w="1290181"/>
                <a:gridCol w="1315233"/>
                <a:gridCol w="1265128"/>
                <a:gridCol w="1252603"/>
              </a:tblGrid>
              <a:tr h="101460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ІІ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ІІІ 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man Old Style" panose="02050604050505020204" pitchFamily="18" charset="0"/>
                        </a:rPr>
                        <a:t>IV </a:t>
                      </a:r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курс</a:t>
                      </a:r>
                    </a:p>
                    <a:p>
                      <a:pPr algn="ctr"/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014608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latin typeface="Bookman Old Style" panose="02050604050505020204" pitchFamily="18" charset="0"/>
                        </a:rPr>
                        <a:t>Всього студентів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49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50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36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43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014608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% успішності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100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Bookman Old Style" panose="02050604050505020204" pitchFamily="18" charset="0"/>
                        </a:rPr>
                        <a:t>98,4</a:t>
                      </a:r>
                      <a:endParaRPr lang="uk-UA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1014608">
                <a:tc>
                  <a:txBody>
                    <a:bodyPr/>
                    <a:lstStyle/>
                    <a:p>
                      <a:r>
                        <a:rPr lang="uk-UA" sz="2000" b="1" i="1" dirty="0" smtClean="0">
                          <a:latin typeface="Bookman Old Style" panose="02050604050505020204" pitchFamily="18" charset="0"/>
                        </a:rPr>
                        <a:t>% якості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83,7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94,7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77,2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</a:rPr>
                        <a:t>64,2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" y="2091847"/>
            <a:ext cx="2580362" cy="106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84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ткрытая">
  <a:themeElements>
    <a:clrScheme name="Открытая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290</Words>
  <Application>Microsoft Office PowerPoint</Application>
  <PresentationFormat>Экран (4:3)</PresentationFormat>
  <Paragraphs>142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Bookman Old Style</vt:lpstr>
      <vt:lpstr>Noto Sans Symbols</vt:lpstr>
      <vt:lpstr>Calibri</vt:lpstr>
      <vt:lpstr>Lucida Sans</vt:lpstr>
      <vt:lpstr>Verdana</vt:lpstr>
      <vt:lpstr>Constantia</vt:lpstr>
      <vt:lpstr>Comic Sans MS</vt:lpstr>
      <vt:lpstr>Lucida Sans Unicode</vt:lpstr>
      <vt:lpstr>Times New Roman</vt:lpstr>
      <vt:lpstr>Открытая</vt:lpstr>
      <vt:lpstr>1_Поток</vt:lpstr>
      <vt:lpstr> Відокремлений структурний підрозділ Івано-Франківський фаховий коледж Державного вищого навчального закладу «Прикарпатський національний університет  імені Василя Стефаника»  Про підсумки діяльності   Івано-Франківського фахового коледжу    в І семестрі 2022/2023 н.р. та завдання колективу щодо підвищення якості освітнього процесу  ВІДДІЛЕННЯ ДОШКІЛЬНОЇ ОСВІТИ   Завідувач                            Оксана СИДОРУК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Якість знань, %</vt:lpstr>
      <vt:lpstr>Презентация PowerPoint</vt:lpstr>
      <vt:lpstr>Презентация PowerPoint</vt:lpstr>
      <vt:lpstr>Презентация PowerPoint</vt:lpstr>
      <vt:lpstr>Презентация PowerPoint</vt:lpstr>
      <vt:lpstr>   Дякую за увагу!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Відокремлений структурний підрозділ Івано-Франківський фаховий коледж Державного вищого навчального закладу «Прикарпатський національний університет  імені Василя Стефаника»</dc:title>
  <dc:creator>Таня</dc:creator>
  <cp:lastModifiedBy>Dell</cp:lastModifiedBy>
  <cp:revision>70</cp:revision>
  <dcterms:created xsi:type="dcterms:W3CDTF">2015-06-26T22:32:39Z</dcterms:created>
  <dcterms:modified xsi:type="dcterms:W3CDTF">2023-01-29T16:06:20Z</dcterms:modified>
</cp:coreProperties>
</file>