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9" r:id="rId10"/>
    <p:sldId id="289" r:id="rId11"/>
    <p:sldId id="271" r:id="rId12"/>
    <p:sldId id="272" r:id="rId13"/>
    <p:sldId id="264" r:id="rId14"/>
    <p:sldId id="265" r:id="rId15"/>
    <p:sldId id="266" r:id="rId16"/>
    <p:sldId id="267" r:id="rId17"/>
    <p:sldId id="268" r:id="rId18"/>
    <p:sldId id="284" r:id="rId19"/>
    <p:sldId id="273" r:id="rId20"/>
    <p:sldId id="274" r:id="rId21"/>
    <p:sldId id="275" r:id="rId22"/>
    <p:sldId id="277" r:id="rId23"/>
    <p:sldId id="278" r:id="rId24"/>
    <p:sldId id="286" r:id="rId25"/>
    <p:sldId id="287" r:id="rId26"/>
    <p:sldId id="288" r:id="rId27"/>
    <p:sldId id="279" r:id="rId28"/>
    <p:sldId id="280" r:id="rId29"/>
    <p:sldId id="281" r:id="rId30"/>
  </p:sldIdLst>
  <p:sldSz cx="10801350" cy="547211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7" d="100"/>
          <a:sy n="57" d="100"/>
        </p:scale>
        <p:origin x="-576" y="-90"/>
      </p:cViewPr>
      <p:guideLst>
        <p:guide orient="horz" pos="1724"/>
        <p:guide pos="3402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D82F0A-8C86-4E79-8767-6A84AE754A53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" y="685800"/>
            <a:ext cx="67691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A75010-3020-4D5E-B29C-719F6E712C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9115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" y="3085481"/>
            <a:ext cx="10801350" cy="2386633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" y="1"/>
            <a:ext cx="10801350" cy="3085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1" y="2116323"/>
            <a:ext cx="10801350" cy="1824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" y="1276826"/>
            <a:ext cx="10801350" cy="407368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40922" y="4031511"/>
            <a:ext cx="6658718" cy="70385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771" y="2499308"/>
            <a:ext cx="8475883" cy="1430798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50282" y="583694"/>
            <a:ext cx="7560946" cy="2772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62877" y="300432"/>
            <a:ext cx="2430303" cy="417975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26610" y="583692"/>
            <a:ext cx="5704595" cy="3905586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50170" y="583694"/>
            <a:ext cx="7560946" cy="2772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3085481"/>
            <a:ext cx="10801350" cy="238663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1"/>
            <a:ext cx="10801350" cy="3085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2116323"/>
            <a:ext cx="10801350" cy="1824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" y="1276826"/>
            <a:ext cx="10801350" cy="407368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01714" y="1733593"/>
            <a:ext cx="7048124" cy="1933629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89007" y="3676410"/>
            <a:ext cx="7052646" cy="666628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50167" y="583694"/>
            <a:ext cx="3953295" cy="2772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5487086" y="583694"/>
            <a:ext cx="3953295" cy="27725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168" y="583692"/>
            <a:ext cx="3953295" cy="51047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66053" y="1117345"/>
            <a:ext cx="3953295" cy="21888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9626" y="583692"/>
            <a:ext cx="3953295" cy="510477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86936" y="1116312"/>
            <a:ext cx="3953295" cy="21888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1184" y="1763238"/>
            <a:ext cx="4295126" cy="100417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26090" y="583694"/>
            <a:ext cx="4745182" cy="3905587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70748" y="2790957"/>
            <a:ext cx="4002855" cy="170715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" y="3085481"/>
            <a:ext cx="10801350" cy="2386633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" y="1"/>
            <a:ext cx="10801350" cy="308548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1" y="2116323"/>
            <a:ext cx="10801350" cy="1824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1" y="1276826"/>
            <a:ext cx="10801350" cy="407368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286300" y="912021"/>
            <a:ext cx="4860608" cy="2495729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37005" y="806285"/>
            <a:ext cx="4363672" cy="172591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9087" y="3562238"/>
            <a:ext cx="7540554" cy="912019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4073687"/>
            <a:ext cx="10801350" cy="1398429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" y="0"/>
            <a:ext cx="10801350" cy="4073684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1" y="3006792"/>
            <a:ext cx="10801350" cy="1824038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" y="1276826"/>
            <a:ext cx="10801350" cy="4073684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118324" y="3488627"/>
            <a:ext cx="7692904" cy="912019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50170" y="584286"/>
            <a:ext cx="7560946" cy="27725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0913" y="4924904"/>
            <a:ext cx="2970371" cy="2913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03.06.2022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0069" y="4924904"/>
            <a:ext cx="3960496" cy="2913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00564" y="4924904"/>
            <a:ext cx="2160270" cy="2913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17614" y="3629440"/>
            <a:ext cx="2698436" cy="1597241"/>
          </a:xfrm>
        </p:spPr>
        <p:txBody>
          <a:bodyPr>
            <a:normAutofit/>
          </a:bodyPr>
          <a:lstStyle/>
          <a:p>
            <a:pPr algn="ctr"/>
            <a:endParaRPr lang="ru-RU" sz="240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5573" y="127941"/>
            <a:ext cx="8475883" cy="2757469"/>
          </a:xfrm>
        </p:spPr>
        <p:txBody>
          <a:bodyPr/>
          <a:lstStyle/>
          <a:p>
            <a:pPr marL="0" lvl="0" indent="0" algn="ctr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None/>
            </a:pP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4" name="AutoShape 2" descr="Магістратура: спеціальність «Готельно-ресторанна справа» — Факультет  міжнародних економічних відносин та туристичного бізнесу Каразінського  університету"/>
          <p:cNvSpPr>
            <a:spLocks noChangeAspect="1" noChangeArrowheads="1"/>
          </p:cNvSpPr>
          <p:nvPr/>
        </p:nvSpPr>
        <p:spPr bwMode="auto">
          <a:xfrm>
            <a:off x="183776" y="-115267"/>
            <a:ext cx="360045" cy="2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Магістратура: спеціальність «Готельно-ресторанна справа» — Факультет  міжнародних економічних відносин та туристичного бізнесу Каразінського  університету"/>
          <p:cNvSpPr>
            <a:spLocks noChangeAspect="1" noChangeArrowheads="1"/>
          </p:cNvSpPr>
          <p:nvPr/>
        </p:nvSpPr>
        <p:spPr bwMode="auto">
          <a:xfrm>
            <a:off x="363798" y="6337"/>
            <a:ext cx="360045" cy="2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574" y="-3175"/>
            <a:ext cx="10802937" cy="547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400885" y="249543"/>
            <a:ext cx="8752318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ВСТУПНИЙ ІНСТРУКТАЖ ДЛЯ СТУДЕНТІВ, </a:t>
            </a:r>
            <a:br>
              <a:rPr lang="uk-UA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ЯКІ НАПРАВЛЯЮТЬСЯ НА БАЗИ </a:t>
            </a:r>
            <a:r>
              <a:rPr lang="uk-UA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ВИРОБНИЧОЇ</a:t>
            </a:r>
            <a:r>
              <a:rPr lang="en-US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b="1" dirty="0" smtClean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(ТЕХНОЛОГІЧНОЇ ПРАКТИКИ)</a:t>
            </a:r>
            <a:r>
              <a:rPr lang="uk-UA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218" y="1584349"/>
            <a:ext cx="7900988" cy="3887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4560427" y="3451853"/>
            <a:ext cx="6094768" cy="1078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r">
              <a:spcBef>
                <a:spcPct val="20000"/>
              </a:spcBef>
              <a:spcAft>
                <a:spcPts val="300"/>
              </a:spcAft>
              <a:buClr>
                <a:srgbClr val="F14124">
                  <a:lumMod val="75000"/>
                </a:srgbClr>
              </a:buClr>
              <a:buSzPct val="130000"/>
            </a:pP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241 </a:t>
            </a:r>
            <a:r>
              <a:rPr lang="ru-RU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Готельно-ресторанна</a:t>
            </a:r>
            <a:r>
              <a:rPr lang="ru-RU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</a:t>
            </a:r>
            <a:endParaRPr lang="ru-RU" sz="2800" b="1" dirty="0">
              <a:solidFill>
                <a:srgbClr val="21274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329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107" y="1"/>
            <a:ext cx="10513242" cy="5256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833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0452" y="103993"/>
            <a:ext cx="10801350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tabLst>
                <a:tab pos="457200" algn="l"/>
              </a:tabLst>
            </a:pPr>
            <a:r>
              <a:rPr lang="uk-UA" sz="2000" b="1" dirty="0" smtClean="0">
                <a:latin typeface="Times New Roman"/>
                <a:ea typeface="Times New Roman"/>
              </a:rPr>
              <a:t>3. Відгук </a:t>
            </a:r>
            <a:r>
              <a:rPr lang="uk-UA" sz="2000" b="1" dirty="0">
                <a:latin typeface="Times New Roman"/>
                <a:ea typeface="Times New Roman"/>
              </a:rPr>
              <a:t>і оцінка роботи студента на практиці</a:t>
            </a:r>
            <a:endParaRPr lang="ru-RU" dirty="0"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uk-UA" sz="2000" dirty="0">
                <a:latin typeface="Times New Roman"/>
                <a:ea typeface="Times New Roman"/>
              </a:rPr>
              <a:t>___________________________________________________</a:t>
            </a:r>
            <a:endParaRPr lang="ru-RU" dirty="0"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                                  ( підприємство, установа)</a:t>
            </a:r>
            <a:endParaRPr lang="ru-RU" dirty="0"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dirty="0"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uk-UA" sz="2000" dirty="0">
                <a:latin typeface="Times New Roman"/>
                <a:ea typeface="Times New Roman"/>
              </a:rPr>
              <a:t>Підпис керівника практики від </a:t>
            </a:r>
            <a:r>
              <a:rPr lang="uk-UA" sz="2000" dirty="0" err="1">
                <a:latin typeface="Times New Roman"/>
                <a:ea typeface="Times New Roman"/>
              </a:rPr>
              <a:t>підприємства</a:t>
            </a:r>
            <a:r>
              <a:rPr lang="uk-UA" dirty="0" err="1" smtClean="0">
                <a:latin typeface="Times New Roman"/>
                <a:ea typeface="Times New Roman"/>
              </a:rPr>
              <a:t>__</a:t>
            </a:r>
            <a:r>
              <a:rPr lang="uk-UA" dirty="0" smtClean="0">
                <a:latin typeface="Times New Roman"/>
                <a:ea typeface="Times New Roman"/>
              </a:rPr>
              <a:t>_____________</a:t>
            </a:r>
            <a:endParaRPr lang="ru-RU" dirty="0">
              <a:latin typeface="Times New Roman"/>
              <a:ea typeface="Times New Roman"/>
            </a:endParaRPr>
          </a:p>
          <a:p>
            <a:r>
              <a:rPr lang="uk-UA" dirty="0">
                <a:latin typeface="Times New Roman"/>
                <a:ea typeface="Times New Roman"/>
              </a:rPr>
              <a:t>Печатка                                                 «___»_________________20___р.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0794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45580" y="353701"/>
            <a:ext cx="9850917" cy="47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dirty="0" smtClean="0">
                <a:latin typeface="Times New Roman"/>
                <a:ea typeface="Times New Roman"/>
              </a:rPr>
              <a:t>4. Висновок </a:t>
            </a:r>
            <a:r>
              <a:rPr lang="uk-UA" dirty="0">
                <a:latin typeface="Times New Roman"/>
                <a:ea typeface="Times New Roman"/>
              </a:rPr>
              <a:t>керівника практики від коледжу про роботу студента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_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Підпис керівника практики від </a:t>
            </a:r>
            <a:r>
              <a:rPr lang="uk-UA" sz="1600" b="1" dirty="0" err="1">
                <a:latin typeface="Times New Roman"/>
                <a:ea typeface="Times New Roman"/>
              </a:rPr>
              <a:t>коледжу_____________</a:t>
            </a:r>
            <a:r>
              <a:rPr lang="uk-UA" sz="1600" b="1" dirty="0">
                <a:latin typeface="Times New Roman"/>
                <a:ea typeface="Times New Roman"/>
              </a:rPr>
              <a:t>________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                                            «___»_______________20___р.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Залікова оцінка з </a:t>
            </a:r>
            <a:r>
              <a:rPr lang="uk-UA" sz="1600" b="1" dirty="0" err="1">
                <a:latin typeface="Times New Roman"/>
                <a:ea typeface="Times New Roman"/>
              </a:rPr>
              <a:t>практик</a:t>
            </a:r>
            <a:r>
              <a:rPr lang="uk-UA" sz="1600" dirty="0" err="1">
                <a:latin typeface="Times New Roman"/>
                <a:ea typeface="Times New Roman"/>
              </a:rPr>
              <a:t>и_______________________</a:t>
            </a:r>
            <a:r>
              <a:rPr lang="uk-UA" sz="1600" dirty="0">
                <a:latin typeface="Times New Roman"/>
                <a:ea typeface="Times New Roman"/>
              </a:rPr>
              <a:t>_________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317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30355"/>
            <a:ext cx="10801350" cy="53777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5. Правила ведення й оформлення щоденника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b="1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5.1. Щоденник – основний документ студента під час проходження практики.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5.2. Якщо студент проходить практику за межами міста у якому знаходиться коледж, щоденник для нього є також посвідченням про відрядження, що підтверджує тривалість перебування студента на практиці.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5.3. Під час практики студент щодня коротко повинен записувати в щоденник усе, що він зробив за день для виконання календарного графіку проходження практики. Тут же, в загальній послідовності відображає й діяльність з громадсько-політичної практики. Докладні записи веде в робочих зошитах, які є продовженням щоденника.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5.4. Щотижнево студент зобов’язаний подавати щоденник на перегляд керівникам практики від коледжу та підприємства, які перевіряють щоденник, дають письмові зауваження, додаткові завдання й підписують записи, що зробив студент.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5.5. Після закінчення практики щоденник разом із звітом має бути переглянутий керівниками практики, які складають відгуки й підписують його.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5.6. Оформивши щоденник разом із звітом студент повинен  його здати керівнику практики від коледжу.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600" dirty="0">
                <a:latin typeface="Times New Roman"/>
                <a:ea typeface="Times New Roman"/>
              </a:rPr>
              <a:t>Без заповненого щоденника практика не зараховується.</a:t>
            </a:r>
            <a:endParaRPr lang="ru-RU" sz="1600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84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5472"/>
            <a:ext cx="10801350" cy="5483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1000"/>
              </a:spcAft>
            </a:pPr>
            <a:r>
              <a:rPr lang="uk-UA" b="1" dirty="0">
                <a:latin typeface="Times New Roman"/>
                <a:ea typeface="Calibri"/>
                <a:cs typeface="Times New Roman"/>
              </a:rPr>
              <a:t>Характеристика               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         ПІБ, студент(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ка</a:t>
            </a:r>
            <a:r>
              <a:rPr lang="uk-UA" dirty="0">
                <a:latin typeface="Times New Roman"/>
                <a:ea typeface="Calibri"/>
                <a:cs typeface="Times New Roman"/>
              </a:rPr>
              <a:t>) Відокремленого структурного підрозділу «Івано-Франківський фаховий коледж Прикарпатського національного університету ім. В.Стефаника»,  групи ГРС-2.1, проходив(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ла</a:t>
            </a:r>
            <a:r>
              <a:rPr lang="uk-UA" dirty="0">
                <a:latin typeface="Times New Roman"/>
                <a:ea typeface="Calibri"/>
                <a:cs typeface="Times New Roman"/>
              </a:rPr>
              <a:t>) виробничу практику у Приватній садибі, Ресторані чи Готельно-ресторанному комплексі  «Назва підприємства» на посаді покоївки чи адміністратора з 06.06.2022 по 24.06.2022 року.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    За період роботи зарекомендував(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ла</a:t>
            </a:r>
            <a:r>
              <a:rPr lang="uk-UA" dirty="0">
                <a:latin typeface="Times New Roman"/>
                <a:ea typeface="Calibri"/>
                <a:cs typeface="Times New Roman"/>
              </a:rPr>
              <a:t>) себе з позитивної сторони.                                              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uk-UA" dirty="0">
                <a:latin typeface="Times New Roman"/>
                <a:ea typeface="Calibri"/>
                <a:cs typeface="Times New Roman"/>
              </a:rPr>
              <a:t>    Добросовісно відносився до своїх службових 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обов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’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язків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ввічливий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працьовитий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охайний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користувався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повагою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і авторитетом 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колективі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Вчасно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і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сумлінно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виконував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всі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поставлені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перед ним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завдання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проявляючи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при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цьому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набуті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теор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е</a:t>
            </a:r>
            <a:r>
              <a:rPr lang="ru-RU" dirty="0" err="1" smtClean="0">
                <a:latin typeface="Times New Roman"/>
                <a:ea typeface="Calibri"/>
                <a:cs typeface="Times New Roman"/>
              </a:rPr>
              <a:t>тичні</a:t>
            </a:r>
            <a:r>
              <a:rPr lang="ru-RU" dirty="0" smtClean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знання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старанність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та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наполегливість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 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Дотримувався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встановлених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правил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внутрішнього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розпорядку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трудової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дисципліни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та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оволодів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сучасними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навичками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роботи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в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готельно</a:t>
            </a:r>
            <a:r>
              <a:rPr lang="ru-RU" dirty="0">
                <a:latin typeface="Times New Roman"/>
                <a:ea typeface="Calibri"/>
                <a:cs typeface="Times New Roman"/>
              </a:rPr>
              <a:t>-ре</a:t>
            </a:r>
            <a:r>
              <a:rPr lang="uk-UA" dirty="0" err="1">
                <a:latin typeface="Times New Roman"/>
                <a:ea typeface="Calibri"/>
                <a:cs typeface="Times New Roman"/>
              </a:rPr>
              <a:t>сторанній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сфері</a:t>
            </a:r>
            <a:r>
              <a:rPr lang="ru-RU" dirty="0">
                <a:latin typeface="Times New Roman"/>
                <a:ea typeface="Calibri"/>
                <a:cs typeface="Times New Roman"/>
              </a:rPr>
              <a:t>.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Характеристика видана за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місцем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вимоги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>
                <a:latin typeface="Times New Roman"/>
                <a:ea typeface="Calibri"/>
                <a:cs typeface="Times New Roman"/>
              </a:rPr>
              <a:t> </a:t>
            </a:r>
            <a:endParaRPr lang="ru-RU" dirty="0">
              <a:latin typeface="Calibri"/>
              <a:ea typeface="Calibri"/>
              <a:cs typeface="Times New Roman"/>
            </a:endParaRPr>
          </a:p>
          <a:p>
            <a:pPr algn="just">
              <a:spcAft>
                <a:spcPts val="0"/>
              </a:spcAft>
            </a:pPr>
            <a:r>
              <a:rPr lang="ru-RU" dirty="0" err="1">
                <a:latin typeface="Times New Roman"/>
                <a:ea typeface="Calibri"/>
                <a:cs typeface="Times New Roman"/>
              </a:rPr>
              <a:t>Адміністратор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приватної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садиби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 «</a:t>
            </a:r>
            <a:r>
              <a:rPr lang="uk-UA" dirty="0">
                <a:latin typeface="Times New Roman"/>
                <a:ea typeface="Calibri"/>
                <a:cs typeface="Times New Roman"/>
              </a:rPr>
              <a:t>Назва підприємства</a:t>
            </a:r>
            <a:r>
              <a:rPr lang="ru-RU" dirty="0">
                <a:latin typeface="Times New Roman"/>
                <a:ea typeface="Calibri"/>
                <a:cs typeface="Times New Roman"/>
              </a:rPr>
              <a:t>»  ___ 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ініціали</a:t>
            </a:r>
            <a:r>
              <a:rPr lang="ru-RU" dirty="0">
                <a:latin typeface="Times New Roman"/>
                <a:ea typeface="Calibri"/>
                <a:cs typeface="Times New Roman"/>
              </a:rPr>
              <a:t>, </a:t>
            </a:r>
            <a:r>
              <a:rPr lang="ru-RU" dirty="0" err="1">
                <a:latin typeface="Times New Roman"/>
                <a:ea typeface="Calibri"/>
                <a:cs typeface="Times New Roman"/>
              </a:rPr>
              <a:t>прізвище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7138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62548"/>
            <a:ext cx="1039649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ru-RU" sz="20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</a:t>
            </a:r>
            <a:endParaRPr lang="ru-RU" sz="1400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38992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88107" y="63247"/>
            <a:ext cx="92890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13" y="1511920"/>
            <a:ext cx="4260428" cy="2835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9377" y="-30418"/>
            <a:ext cx="8271618" cy="5529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Оновна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чатина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</a:p>
          <a:p>
            <a:pPr lvl="0" algn="just"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1. Характеристика закладу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готельно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-ресторанного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господарства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назва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юридична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адреса, форма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власності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організаційно-правова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форма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діяльності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 тип,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клас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поверховість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номерний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фонд, контингент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споживачів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режим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форма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обслуговування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структурні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підрозділи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Характеристика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готельного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продукту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ресторанної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продукції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додаткових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готельних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ресторанних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послуг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 2. 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Архітектура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інтер'єр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та концептуальна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направленість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закладу.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Принципи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організації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внутрішнього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простору.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Композиційні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принципи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меблювання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інтер'єру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Світлова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архітектура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інтер'єру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 Декоративно-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прикладне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мистецтво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інтер'єрі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 </a:t>
            </a:r>
            <a:endParaRPr lang="ru-RU" sz="20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i="1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3.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Основні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служби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закладу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готельно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-ресторанного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господарства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характеристика та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взаємозв'язок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їх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lvl="0" algn="just">
              <a:spcAft>
                <a:spcPts val="800"/>
              </a:spcAft>
            </a:pP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  Структура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управління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кількість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склад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керівних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рівнів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Штатний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розпис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Функціональні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посадові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інструкції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управлінського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персоналу. </a:t>
            </a:r>
            <a:endParaRPr lang="ru-RU" sz="2000" dirty="0">
              <a:solidFill>
                <a:prstClr val="black"/>
              </a:solidFill>
              <a:latin typeface="Times New Roman" pitchFamily="18" charset="0"/>
              <a:ea typeface="Calibri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298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" y="-7939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16099" y="0"/>
            <a:ext cx="8640959" cy="1005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62915" lvl="0" algn="just">
              <a:spcBef>
                <a:spcPts val="140"/>
              </a:spcBef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645" marR="463550" lvl="0" indent="54610" algn="just">
              <a:spcBef>
                <a:spcPts val="275"/>
              </a:spcBef>
            </a:pPr>
            <a:endParaRPr lang="ru-RU" sz="16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1120" marR="629920" lvl="0" indent="187325" algn="just">
              <a:spcBef>
                <a:spcPts val="110"/>
              </a:spcBef>
            </a:pPr>
            <a:endParaRPr lang="ru-RU" sz="2000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2169" y="1089843"/>
            <a:ext cx="3388518" cy="328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1780" y="8054"/>
            <a:ext cx="8043191" cy="5144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462915" lvl="0" algn="just">
              <a:spcBef>
                <a:spcPts val="140"/>
              </a:spcBef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служби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приймання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розміщення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ведення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нормативної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документації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</a:p>
          <a:p>
            <a:pPr marR="513080" lvl="0" algn="just"/>
            <a:r>
              <a:rPr lang="uk-UA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5.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Функціональні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зв'язки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іншими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структурними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підрозділами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Поведінковий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стандарт та стандарт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компетентності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(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посадові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інструкції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процедури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працівників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служби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прийому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розміщення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71120" marR="629920" lvl="0" indent="187325" algn="just">
              <a:spcBef>
                <a:spcPts val="110"/>
              </a:spcBef>
            </a:pP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Інформаційне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забезпечення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служби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приймання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розміщення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endParaRPr lang="ru-RU" sz="2000" dirty="0">
              <a:solidFill>
                <a:prstClr val="black"/>
              </a:solidFill>
              <a:latin typeface="Calibri"/>
              <a:ea typeface="Times New Roman"/>
              <a:cs typeface="Times New Roman"/>
            </a:endParaRPr>
          </a:p>
          <a:p>
            <a:pPr marL="71120" marR="629920" lvl="0" algn="just">
              <a:spcBef>
                <a:spcPts val="110"/>
              </a:spcBef>
            </a:pPr>
            <a:r>
              <a:rPr lang="uk-UA" sz="2000" dirty="0">
                <a:solidFill>
                  <a:srgbClr val="000000"/>
                </a:solidFill>
                <a:latin typeface="Calibri"/>
                <a:ea typeface="Times New Roman"/>
                <a:cs typeface="Times New Roman"/>
              </a:rPr>
              <a:t>6.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Функціональні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обов'язки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працівників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поверхової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служби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  режим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ведення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білизняного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</a:t>
            </a:r>
            <a:r>
              <a:rPr lang="ru-RU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господарства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1915" marR="462915" lvl="0" indent="52705" algn="just">
              <a:spcBef>
                <a:spcPts val="275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надання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побутових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послуг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поверсі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умови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їх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надання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Культура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обслуговуючого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поверсі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поведінковий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стандарт.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Вимоги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санітарії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гігієни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поверсі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1915" marR="463550" lvl="0" algn="just">
              <a:spcBef>
                <a:spcPts val="160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 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охорони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обслуговуючого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персоналу та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протипожежної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безпеки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поверсі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0645" marR="463550" lvl="0" indent="54610" algn="just">
              <a:spcBef>
                <a:spcPts val="275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7.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надання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додаткових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послуг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в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725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" y="11728"/>
            <a:ext cx="10801350" cy="7335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915" marR="460375" lvl="0" algn="just">
              <a:spcBef>
                <a:spcPts val="260"/>
              </a:spcBef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marL="81915" marR="462915" lvl="0" algn="just">
              <a:spcBef>
                <a:spcPts val="165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ru-RU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9" y="11728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3964" y="1439913"/>
            <a:ext cx="4009382" cy="2668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082" y="144630"/>
            <a:ext cx="7385817" cy="47859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915" marR="462915" lvl="0" algn="just">
              <a:spcBef>
                <a:spcPts val="165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8.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охорони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соціального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захисту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працівників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підприємства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Прийоми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ділового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спілкування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вирішення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конфліктних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ситуацій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трудовому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колективі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</a:p>
          <a:p>
            <a:pPr marL="81915" marR="462915" lvl="0" algn="just">
              <a:spcBef>
                <a:spcPts val="165"/>
              </a:spcBef>
            </a:pPr>
            <a:r>
              <a:rPr lang="uk-UA" sz="20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9. 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Характеристика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програм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харчування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Зміст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основних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та 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допоміжних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послуг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ресторанного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господарства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готелю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 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Організація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надання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послуг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харчування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для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індивідуальних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і 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групових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туристів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Оформлення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замовлень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обслуговування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 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туристів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. Правила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обслуговування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на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поверсі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(в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номері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готелю</a:t>
            </a:r>
            <a:r>
              <a:rPr lang="ru-RU" sz="2000" dirty="0">
                <a:solidFill>
                  <a:srgbClr val="000000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).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</a:t>
            </a:r>
          </a:p>
          <a:p>
            <a:pPr marL="81915" marR="462915" lvl="0" algn="just">
              <a:spcBef>
                <a:spcPts val="165"/>
              </a:spcBef>
            </a:pPr>
            <a:r>
              <a:rPr lang="uk-UA" sz="2000" dirty="0">
                <a:solidFill>
                  <a:prstClr val="black"/>
                </a:solidFill>
                <a:latin typeface="Times New Roman"/>
                <a:ea typeface="Times New Roman"/>
                <a:cs typeface="Times New Roman"/>
              </a:rPr>
              <a:t> 10.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Аналіз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видів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меню,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прейскурантів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виробничої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глибини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ширини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асортименту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кулінарної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продукції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 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прейскурантів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 </a:t>
            </a:r>
          </a:p>
          <a:p>
            <a:pPr marL="81915" marR="462915" lvl="0" algn="just">
              <a:spcBef>
                <a:spcPts val="165"/>
              </a:spcBef>
            </a:pPr>
            <a:r>
              <a:rPr lang="uk-UA" sz="2000" dirty="0">
                <a:solidFill>
                  <a:srgbClr val="000000"/>
                </a:solidFill>
                <a:latin typeface="Times New Roman"/>
                <a:cs typeface="Times New Roman"/>
              </a:rPr>
              <a:t>11.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Дати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характеристику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існуючої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системи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організації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праці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  </a:t>
            </a:r>
            <a:r>
              <a:rPr lang="uk-UA" sz="2000" dirty="0">
                <a:solidFill>
                  <a:srgbClr val="000000"/>
                </a:solidFill>
                <a:latin typeface="Times New Roman"/>
                <a:ea typeface="Times New Roman"/>
              </a:rPr>
              <a:t>Р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озподіл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праці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та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сумісництво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/>
                <a:ea typeface="Times New Roman"/>
              </a:rPr>
              <a:t>роботи</a:t>
            </a:r>
            <a:r>
              <a:rPr lang="ru-RU" sz="2000" dirty="0">
                <a:solidFill>
                  <a:srgbClr val="000000"/>
                </a:solidFill>
                <a:latin typeface="Times New Roman"/>
                <a:ea typeface="Times New Roman"/>
              </a:rPr>
              <a:t>.  </a:t>
            </a:r>
          </a:p>
        </p:txBody>
      </p:sp>
    </p:spTree>
    <p:extLst>
      <p:ext uri="{BB962C8B-B14F-4D97-AF65-F5344CB8AC3E}">
        <p14:creationId xmlns:p14="http://schemas.microsoft.com/office/powerpoint/2010/main" val="4049423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3" y="21349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475" y="-114300"/>
            <a:ext cx="10086776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631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1506" y="143768"/>
            <a:ext cx="448627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938" y="930275"/>
            <a:ext cx="7742237" cy="454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333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 descr="Акредитаційна експертиза освітньо-професійної програми «Готельно- ресторанна  справа» першого (бакалаврського) рівня вищої освіти"/>
          <p:cNvSpPr>
            <a:spLocks noChangeAspect="1" noChangeArrowheads="1"/>
          </p:cNvSpPr>
          <p:nvPr/>
        </p:nvSpPr>
        <p:spPr bwMode="auto">
          <a:xfrm>
            <a:off x="160945" y="-141152"/>
            <a:ext cx="308751" cy="3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рямоугольник 4"/>
          <p:cNvSpPr/>
          <p:nvPr/>
        </p:nvSpPr>
        <p:spPr>
          <a:xfrm>
            <a:off x="-1" y="1159429"/>
            <a:ext cx="7630085" cy="3818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2" name="AutoShape 2" descr="Дистанційне навчання - Краснопільська загальноосвітня школа І-ІІІ ступенів"/>
          <p:cNvSpPr>
            <a:spLocks noChangeAspect="1" noChangeArrowheads="1"/>
          </p:cNvSpPr>
          <p:nvPr/>
        </p:nvSpPr>
        <p:spPr bwMode="auto">
          <a:xfrm>
            <a:off x="152022" y="-149359"/>
            <a:ext cx="297840" cy="3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AutoShape 5" descr="Дистанційне навчання - Краснопільська загальноосвітня школа І-ІІІ ступенів"/>
          <p:cNvSpPr>
            <a:spLocks noChangeAspect="1" noChangeArrowheads="1"/>
          </p:cNvSpPr>
          <p:nvPr/>
        </p:nvSpPr>
        <p:spPr bwMode="auto">
          <a:xfrm>
            <a:off x="300942" y="8206"/>
            <a:ext cx="297840" cy="315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056"/>
            <a:ext cx="10801351" cy="5473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864171" y="303217"/>
            <a:ext cx="86183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МЕТОДИЧНІ РЕКОМЕНДАЦІЇ З ПРОХОДЖЕННЯ  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ctr">
              <a:lnSpc>
                <a:spcPct val="150000"/>
              </a:lnSpc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r>
              <a:rPr lang="uk-UA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ВИРОБНИЧОЇ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6149" y="1766032"/>
            <a:ext cx="619891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Метою </a:t>
            </a:r>
            <a:r>
              <a:rPr lang="uk-UA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виробничої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ru-RU" sz="2400" b="1" i="1" dirty="0" err="1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технологічної</a:t>
            </a:r>
            <a:r>
              <a:rPr lang="ru-RU" sz="2400" b="1" i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практики)</a:t>
            </a:r>
            <a:r>
              <a:rPr lang="ru-RU" sz="24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є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закріплення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знань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теоретичних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курсів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циклу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професійної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практичної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підготовки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опанування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студентом основ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організаційно-управлінської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фінансово-економічної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діяльності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закладу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готельно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-ресторанного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господарства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400" dirty="0"/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9154" y="2735528"/>
            <a:ext cx="4092196" cy="27229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8454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38" y="0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60115" y="88385"/>
            <a:ext cx="7992887" cy="43088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Критерії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оцінювання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практики (0-55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балів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):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ступінь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розкриття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практичних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аспектів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діяльності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підприємства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готельно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-ресторанного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господарства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відповідності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логічний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взаємозв'язок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викладеного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матеріалу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наочність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якість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ілюстративного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матеріалу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ступінь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самостійності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проведеного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дослідження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побудови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поставленим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цілям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завданням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endParaRPr lang="ru-RU" sz="1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0793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3763" y="279254"/>
            <a:ext cx="1032523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4" y="-7938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93763" y="242148"/>
            <a:ext cx="10607587" cy="5242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Критерії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оцінювання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оформлення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(0-15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балів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):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обсягу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оформлення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встановленим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вимогам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наявність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додатках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самостійно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складених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наявність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додатках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підприємства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що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підтверджують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аргументованість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зроблених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висновків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практики.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Критерії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оцінювання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захисту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 (0-30 </a:t>
            </a:r>
            <a:r>
              <a:rPr lang="ru-RU" sz="2400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балів</a:t>
            </a:r>
            <a:r>
              <a:rPr lang="ru-RU" sz="2400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):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вміння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чітко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зрозуміло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стисло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викладати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засади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проведеного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дослідження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відповідності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до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повнота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глибина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обґрунтованість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відповідей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питання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членів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комісії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змістом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3)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ґрунтовність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висновків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рекомендацій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щодо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практичного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використання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результатів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дослідження</a:t>
            </a:r>
            <a:r>
              <a:rPr lang="ru-RU" sz="2400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ru-RU" sz="2400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900913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654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75"/>
            <a:ext cx="7128867" cy="5462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1" y="2583182"/>
            <a:ext cx="3970339" cy="2882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1011" y="3176"/>
            <a:ext cx="3970337" cy="25800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0937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4" descr="Що робити в разі хімічної атаки: інструкція від МОЗ - Новини Здоров'я"/>
          <p:cNvSpPr>
            <a:spLocks noChangeAspect="1" noChangeArrowheads="1"/>
          </p:cNvSpPr>
          <p:nvPr/>
        </p:nvSpPr>
        <p:spPr bwMode="auto">
          <a:xfrm>
            <a:off x="152022" y="-141152"/>
            <a:ext cx="291635" cy="30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349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270" y="503808"/>
            <a:ext cx="7488907" cy="4762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970" y="503808"/>
            <a:ext cx="3078989" cy="19628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23" y="2902026"/>
            <a:ext cx="2911010" cy="19371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54653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9" y="0"/>
            <a:ext cx="5311628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8668" y="-1"/>
            <a:ext cx="5485000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568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93382" cy="5472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3382" y="1"/>
            <a:ext cx="5407967" cy="5472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949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2"/>
            <a:ext cx="5468030" cy="5468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6659" y="4083"/>
            <a:ext cx="5541635" cy="55416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773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38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5079" y="215776"/>
            <a:ext cx="3608164" cy="27026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255" y="3172864"/>
            <a:ext cx="3795811" cy="2143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8427" y="1383148"/>
            <a:ext cx="3498808" cy="30705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3449" y="69819"/>
            <a:ext cx="9200455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Вимоги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безпеки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час практики.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При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прибутті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базу практики студент-практикант повинен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отримати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вступний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охорони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праці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первинний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робочому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місці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поставити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підпис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відповідних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журналах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інструктажу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Студент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має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бути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ознайомлений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те,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виконанні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професійних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обов'язків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нього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впливати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шкідливі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або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небезпечні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фактори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психофізіологічна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напруга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висока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концентрація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уваги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ураження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електрострумом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небезпека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виникнення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загорань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пожеж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порушення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параметрів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мікроклімату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передбачених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навчальних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приміщень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довготривалі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статичні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Студент-практикант повинен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виконувати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тільки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ту роботу, яка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доручена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згідно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практики.</a:t>
            </a:r>
          </a:p>
          <a:p>
            <a:pPr lvl="0"/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У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притягнення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практиканта до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передбачені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практики,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йому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слід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негайно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доповісти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про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керівнику</a:t>
            </a:r>
            <a:r>
              <a:rPr lang="ru-RU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  <a:r>
              <a:rPr lang="ru-RU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8991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8600" y="76200"/>
            <a:ext cx="7808913" cy="531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1183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306" y="0"/>
            <a:ext cx="3468340" cy="2308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7" y="3082281"/>
            <a:ext cx="4199882" cy="2389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700338" y="868085"/>
            <a:ext cx="5400675" cy="373435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115000"/>
              </a:lnSpc>
              <a:spcAft>
                <a:spcPts val="750"/>
              </a:spcAft>
            </a:pPr>
            <a:r>
              <a:rPr lang="ru-RU" sz="4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ПАМЯТАЙТЕ:</a:t>
            </a:r>
            <a:endParaRPr lang="uk-UA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15000"/>
              </a:lnSpc>
              <a:spcAft>
                <a:spcPts val="750"/>
              </a:spcAft>
            </a:pP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Ці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заходи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можуть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мати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велике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значення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збереження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sz="4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здоров’я</a:t>
            </a:r>
            <a:endParaRPr lang="uk-UA" sz="40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437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30631" y="279254"/>
            <a:ext cx="63654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Aft>
                <a:spcPts val="800"/>
              </a:spcAft>
            </a:pPr>
            <a:r>
              <a:rPr lang="ru-RU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</a:t>
            </a:r>
            <a:r>
              <a:rPr lang="ru-RU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30" y="20072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3795" y="1287466"/>
            <a:ext cx="4170363" cy="2871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20072"/>
            <a:ext cx="7920955" cy="5406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2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Студенти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час </a:t>
            </a:r>
            <a:r>
              <a:rPr lang="ru-RU" sz="2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проходження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 </a:t>
            </a:r>
            <a:r>
              <a:rPr lang="ru-RU" sz="24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зобов’язані</a:t>
            </a:r>
            <a:r>
              <a:rPr lang="ru-RU" sz="24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 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до початку практики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отримати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консультацію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щодо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оформлення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всіх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необхідних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документів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своєчасно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прибути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базу практики; 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у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повному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обсязі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виконувати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всі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завдання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передбачені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програмою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 і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вказівками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її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керівників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вивчити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суворо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дотримуватись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правил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охорони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праці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техніки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безпеки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виробничої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санітарії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; </a:t>
            </a:r>
            <a:endParaRPr lang="ru-RU" sz="24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•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своєчасно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скласти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захистити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практики,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отримавши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диференційовану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оцінку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із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занесенням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у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відомість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та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індивідуальний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навчальний</a:t>
            </a:r>
            <a:r>
              <a:rPr lang="ru-RU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план студента.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75442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910" y="-4390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3882" y="293941"/>
            <a:ext cx="10119321" cy="5221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ВИМОГИ ДО ОФОРМЛЕННЯ ЗВІТУ З ПРАКТИКИ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практики повинен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відповідати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програмі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оформлюється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протягом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періоду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проходження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виконується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папері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формату А4 (210×297 мм).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Поля: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ліворуч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20 мм,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праворуч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1,5 мм,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зверху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20 мм,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знизу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20 мм.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При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написанні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використанням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комп’ютерного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набору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використовується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1,5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інтервал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шрифт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Times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New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Roman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кегль -14 пт. Текст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пишеться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одній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стороні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аркуша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Робота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виконується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друкованим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способом.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Обсяг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роботи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– 15-25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сторінок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До тексту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додаються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відповідні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посадові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обов’язки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штатний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розклад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графіки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таблиці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бланки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документів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тощо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оформлюються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як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продовження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наступних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сторінках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Кожен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додаток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починається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нової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сторінки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У правому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верхньому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кутку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розміщується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слово «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Додаток</a:t>
            </a:r>
            <a:r>
              <a:rPr lang="ru-RU" sz="2000" b="1" dirty="0" smtClean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».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54310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66" y="-25667"/>
            <a:ext cx="10809288" cy="54800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0270" y="143768"/>
            <a:ext cx="10040925" cy="4914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spcAft>
                <a:spcPts val="800"/>
              </a:spcAft>
            </a:pP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нумеруються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посиланням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на них в основному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тексті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 </a:t>
            </a:r>
            <a:endParaRPr lang="ru-RU" sz="2000" i="1" dirty="0">
              <a:solidFill>
                <a:srgbClr val="000000"/>
              </a:solidFill>
              <a:latin typeface="Times New Roman"/>
              <a:ea typeface="Times New Roman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Складові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i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звіту</a:t>
            </a:r>
            <a:r>
              <a:rPr lang="ru-RU" sz="2000" b="1" i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 практики: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Титульний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лист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Щоденник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проходження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3. Характеристика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керівника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бази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практики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із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його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підписом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що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затверджений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печаткою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4.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Основна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частина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5. Список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використаної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літератури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Додатки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(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статистичні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матеріали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фінансові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схеми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нормативно-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правові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документи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) 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  <a:p>
            <a:pPr lvl="0" algn="just">
              <a:spcAft>
                <a:spcPts val="80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   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Звіт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про практику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захищається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студентом  в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останні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дні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її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проходження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Оцінка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за практику вноситься в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заліково-екзаменаційну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відомість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і в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індивідуальний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ru-RU" sz="20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навчальний</a:t>
            </a:r>
            <a:r>
              <a:rPr lang="ru-RU" sz="20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план студента.</a:t>
            </a:r>
            <a:endParaRPr lang="ru-RU" sz="2000" b="1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2330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84251" y="149919"/>
            <a:ext cx="7848872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Відокремлений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структурний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підрозділ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b="1" dirty="0">
                <a:solidFill>
                  <a:srgbClr val="000000"/>
                </a:solidFill>
                <a:latin typeface="Times New Roman"/>
              </a:rPr>
              <a:t>«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Івано-Франківський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фаховий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коледж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Прикарпатського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національного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університету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ім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. В.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Стефаника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»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prstClr val="black"/>
                </a:solidFill>
              </a:rPr>
              <a:t>                        </a:t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sz="2400" dirty="0">
                <a:solidFill>
                  <a:srgbClr val="000000"/>
                </a:solidFill>
                <a:latin typeface="Times New Roman"/>
              </a:rPr>
              <a:t>ЗВІТ</a:t>
            </a:r>
            <a:endParaRPr lang="ru-RU" sz="2400" dirty="0">
              <a:solidFill>
                <a:prstClr val="black"/>
              </a:solidFill>
            </a:endParaRPr>
          </a:p>
          <a:p>
            <a:pPr lvl="0" algn="ctr"/>
            <a:r>
              <a:rPr lang="ru-RU" sz="2400" dirty="0">
                <a:solidFill>
                  <a:srgbClr val="000000"/>
                </a:solidFill>
                <a:latin typeface="Times New Roman"/>
              </a:rPr>
              <a:t>з </a:t>
            </a:r>
            <a:r>
              <a:rPr lang="ru-RU" sz="2400" dirty="0" err="1">
                <a:solidFill>
                  <a:srgbClr val="000000"/>
                </a:solidFill>
                <a:latin typeface="Times New Roman"/>
              </a:rPr>
              <a:t>виробничої</a:t>
            </a:r>
            <a:r>
              <a:rPr lang="ru-RU" sz="2400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(</a:t>
            </a:r>
            <a:r>
              <a:rPr lang="ru-RU" sz="2400" dirty="0" err="1" smtClean="0">
                <a:solidFill>
                  <a:srgbClr val="000000"/>
                </a:solidFill>
                <a:latin typeface="Times New Roman"/>
              </a:rPr>
              <a:t>технологічної</a:t>
            </a:r>
            <a:r>
              <a:rPr lang="ru-RU" sz="2400" dirty="0" smtClean="0">
                <a:solidFill>
                  <a:srgbClr val="000000"/>
                </a:solidFill>
                <a:latin typeface="Times New Roman"/>
              </a:rPr>
              <a:t> практики)</a:t>
            </a:r>
            <a:endParaRPr lang="ru-RU" sz="2400" dirty="0">
              <a:solidFill>
                <a:prstClr val="black"/>
              </a:solidFill>
            </a:endParaRPr>
          </a:p>
          <a:p>
            <a:pPr lvl="0" algn="ctr"/>
            <a:r>
              <a:rPr lang="ru-RU" sz="3200" dirty="0">
                <a:solidFill>
                  <a:srgbClr val="000000"/>
                </a:solidFill>
                <a:latin typeface="Times New Roman"/>
              </a:rPr>
              <a:t> 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Галузь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знань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                                  24 Сфера </a:t>
            </a:r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обслуговування</a:t>
            </a:r>
            <a:endParaRPr lang="ru-RU" dirty="0">
              <a:solidFill>
                <a:prstClr val="black"/>
              </a:solidFill>
            </a:endParaRPr>
          </a:p>
          <a:p>
            <a:pPr lvl="0"/>
            <a:r>
              <a:rPr lang="ru-RU" b="1" dirty="0" err="1">
                <a:solidFill>
                  <a:srgbClr val="000000"/>
                </a:solidFill>
                <a:latin typeface="Times New Roman"/>
              </a:rPr>
              <a:t>Спеціальність</a:t>
            </a:r>
            <a:r>
              <a:rPr lang="ru-RU" b="1" dirty="0">
                <a:solidFill>
                  <a:srgbClr val="000000"/>
                </a:solidFill>
                <a:latin typeface="Times New Roman"/>
              </a:rPr>
              <a:t>                                241 </a:t>
            </a:r>
            <a:r>
              <a:rPr lang="ru-RU" b="1" dirty="0" err="1">
                <a:solidFill>
                  <a:srgbClr val="00000A"/>
                </a:solidFill>
                <a:latin typeface="Times New Roman"/>
              </a:rPr>
              <a:t>Готельно-ресторанна</a:t>
            </a:r>
            <a:r>
              <a:rPr lang="ru-RU" b="1" dirty="0">
                <a:solidFill>
                  <a:srgbClr val="00000A"/>
                </a:solidFill>
                <a:latin typeface="Times New Roman"/>
              </a:rPr>
              <a:t> справа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                                                                         </a:t>
            </a: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                                                                           Студента(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ки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) 2-го курсу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                                                           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Група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ГРС-2.1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                                                                                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Прізвище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ім’я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,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побатькові</a:t>
            </a:r>
            <a:r>
              <a:rPr lang="ru-RU" dirty="0">
                <a:solidFill>
                  <a:prstClr val="black"/>
                </a:solidFill>
              </a:rPr>
              <a:t/>
            </a:r>
            <a:br>
              <a:rPr lang="ru-RU" dirty="0">
                <a:solidFill>
                  <a:prstClr val="black"/>
                </a:solidFill>
              </a:rPr>
            </a:br>
            <a:r>
              <a:rPr lang="ru-RU" dirty="0">
                <a:solidFill>
                  <a:srgbClr val="000000"/>
                </a:solidFill>
                <a:latin typeface="Times New Roman"/>
              </a:rPr>
              <a:t>                                                                                 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Національна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шкала______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Кількість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балів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__________</a:t>
            </a:r>
            <a:endParaRPr lang="ru-RU" dirty="0">
              <a:solidFill>
                <a:prstClr val="black"/>
              </a:solidFill>
            </a:endParaRPr>
          </a:p>
          <a:p>
            <a:pPr lvl="0" algn="ctr"/>
            <a:r>
              <a:rPr lang="ru-RU" dirty="0">
                <a:solidFill>
                  <a:srgbClr val="000000"/>
                </a:solidFill>
                <a:latin typeface="Times New Roman"/>
              </a:rPr>
              <a:t>                                                                                 </a:t>
            </a:r>
            <a:r>
              <a:rPr lang="ru-RU" dirty="0" err="1">
                <a:solidFill>
                  <a:srgbClr val="000000"/>
                </a:solidFill>
                <a:latin typeface="Times New Roman"/>
              </a:rPr>
              <a:t>Оцінка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en-US" dirty="0">
                <a:solidFill>
                  <a:srgbClr val="000000"/>
                </a:solidFill>
                <a:latin typeface="Times New Roman"/>
              </a:rPr>
              <a:t>ECTS____________</a:t>
            </a:r>
            <a:endParaRPr lang="en-US" dirty="0">
              <a:solidFill>
                <a:prstClr val="black"/>
              </a:solidFill>
            </a:endParaRPr>
          </a:p>
          <a:p>
            <a:pPr lvl="0" algn="r"/>
            <a:r>
              <a:rPr lang="en-US" dirty="0">
                <a:solidFill>
                  <a:srgbClr val="000000"/>
                </a:solidFill>
                <a:latin typeface="Times New Roman"/>
              </a:rPr>
              <a:t> </a:t>
            </a:r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601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232323" y="279252"/>
            <a:ext cx="6048672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Відокремлений структурний підрозділ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«Івано-Франківський фаховий коледж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Прикарпатського національного університету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Імені Василя Стефаника»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endParaRPr lang="ru-RU" sz="2400" b="1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sz="2400" b="1" dirty="0">
                <a:solidFill>
                  <a:prstClr val="black"/>
                </a:solidFill>
                <a:latin typeface="Times New Roman"/>
                <a:ea typeface="Times New Roman"/>
              </a:rPr>
              <a:t>ЩОДЕННИК ПРАКТИКИ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 algn="ctr"/>
            <a:r>
              <a:rPr lang="uk-UA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uk-UA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</a:t>
            </a: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студента ______________________________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uk-UA" b="1" dirty="0" err="1">
                <a:solidFill>
                  <a:prstClr val="black"/>
                </a:solidFill>
                <a:latin typeface="Times New Roman"/>
                <a:ea typeface="Times New Roman"/>
              </a:rPr>
              <a:t>курс____________група___________</a:t>
            </a: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_____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  </a:t>
            </a:r>
            <a:r>
              <a:rPr lang="uk-UA" b="1" dirty="0" err="1">
                <a:solidFill>
                  <a:prstClr val="black"/>
                </a:solidFill>
                <a:latin typeface="Times New Roman"/>
                <a:ea typeface="Times New Roman"/>
              </a:rPr>
              <a:t>спеціальність___________</a:t>
            </a:r>
            <a:r>
              <a:rPr lang="uk-UA" b="1" dirty="0">
                <a:solidFill>
                  <a:prstClr val="black"/>
                </a:solidFill>
                <a:latin typeface="Times New Roman"/>
                <a:ea typeface="Times New Roman"/>
              </a:rPr>
              <a:t>______________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uk-UA" sz="2000" b="1" dirty="0">
                <a:solidFill>
                  <a:prstClr val="black"/>
                </a:solidFill>
                <a:latin typeface="Times New Roman"/>
                <a:ea typeface="Times New Roman"/>
              </a:rPr>
              <a:t>                                </a:t>
            </a:r>
            <a:r>
              <a:rPr lang="uk-UA" dirty="0">
                <a:solidFill>
                  <a:prstClr val="black"/>
                </a:solidFill>
                <a:latin typeface="Times New Roman"/>
                <a:ea typeface="Times New Roman"/>
              </a:rPr>
              <a:t>(номер, назва)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  <a:p>
            <a:pPr lvl="0"/>
            <a:r>
              <a:rPr lang="uk-UA" dirty="0">
                <a:solidFill>
                  <a:prstClr val="black"/>
                </a:solidFill>
                <a:latin typeface="Times New Roman"/>
                <a:ea typeface="Times New Roman"/>
              </a:rPr>
              <a:t> </a:t>
            </a:r>
            <a:endParaRPr lang="ru-RU" dirty="0">
              <a:solidFill>
                <a:prstClr val="black"/>
              </a:solidFill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837160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08386" y="143768"/>
            <a:ext cx="5891153" cy="51398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uk-UA" sz="1400" b="1" dirty="0" smtClean="0">
                <a:latin typeface="Times New Roman"/>
                <a:ea typeface="Times New Roman"/>
              </a:rPr>
              <a:t>Витяг з наказу №_______________</a:t>
            </a:r>
            <a:endParaRPr lang="ru-RU" sz="14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400" b="1" dirty="0" smtClean="0">
                <a:latin typeface="Times New Roman"/>
                <a:ea typeface="Times New Roman"/>
              </a:rPr>
              <a:t> 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err="1" smtClean="0">
                <a:latin typeface="Times New Roman"/>
                <a:ea typeface="Times New Roman"/>
              </a:rPr>
              <a:t>Студент________________________________</a:t>
            </a:r>
            <a:r>
              <a:rPr lang="uk-UA" sz="1200" b="1" dirty="0" smtClean="0">
                <a:latin typeface="Times New Roman"/>
                <a:ea typeface="Times New Roman"/>
              </a:rPr>
              <a:t>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 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Направляється на _______________ практику в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err="1" smtClean="0">
                <a:latin typeface="Times New Roman"/>
                <a:ea typeface="Times New Roman"/>
              </a:rPr>
              <a:t>місто______________</a:t>
            </a:r>
            <a:r>
              <a:rPr lang="uk-UA" sz="1200" b="1" dirty="0" smtClean="0">
                <a:latin typeface="Times New Roman"/>
                <a:ea typeface="Times New Roman"/>
              </a:rPr>
              <a:t>______ на ____________________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_________________________________________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                          </a:t>
            </a:r>
            <a:r>
              <a:rPr lang="uk-UA" sz="1200" dirty="0" smtClean="0">
                <a:latin typeface="Times New Roman"/>
                <a:ea typeface="Times New Roman"/>
              </a:rPr>
              <a:t>(назва підприємства)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Термін практики: з ________ по ________20___р.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(включаючи проїзд туди і назад)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Керівник практики від </a:t>
            </a:r>
            <a:r>
              <a:rPr lang="uk-UA" sz="1200" dirty="0" err="1" smtClean="0">
                <a:latin typeface="Times New Roman"/>
                <a:ea typeface="Times New Roman"/>
              </a:rPr>
              <a:t>коледжу_____________</a:t>
            </a:r>
            <a:r>
              <a:rPr lang="uk-UA" sz="1200" dirty="0" smtClean="0">
                <a:latin typeface="Times New Roman"/>
                <a:ea typeface="Times New Roman"/>
              </a:rPr>
              <a:t>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________________________________________________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(посада, прізвище, </a:t>
            </a:r>
            <a:r>
              <a:rPr lang="uk-UA" sz="1200" dirty="0" err="1" smtClean="0">
                <a:latin typeface="Times New Roman"/>
                <a:ea typeface="Times New Roman"/>
              </a:rPr>
              <a:t>ім</a:t>
            </a:r>
            <a:r>
              <a:rPr lang="ru-RU" sz="1200" dirty="0" smtClean="0">
                <a:latin typeface="Times New Roman"/>
                <a:ea typeface="Times New Roman"/>
              </a:rPr>
              <a:t>’</a:t>
            </a:r>
            <a:r>
              <a:rPr lang="uk-UA" sz="1200" dirty="0" smtClean="0">
                <a:latin typeface="Times New Roman"/>
                <a:ea typeface="Times New Roman"/>
              </a:rPr>
              <a:t>я, по батькові)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 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Печатка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коледжу                       </a:t>
            </a:r>
            <a:r>
              <a:rPr lang="uk-UA" sz="1200" b="1" dirty="0" err="1" smtClean="0">
                <a:latin typeface="Times New Roman"/>
                <a:ea typeface="Times New Roman"/>
              </a:rPr>
              <a:t>Директор</a:t>
            </a:r>
            <a:r>
              <a:rPr lang="uk-UA" sz="1200" dirty="0" err="1" smtClean="0">
                <a:latin typeface="Times New Roman"/>
                <a:ea typeface="Times New Roman"/>
              </a:rPr>
              <a:t>___________</a:t>
            </a:r>
            <a:r>
              <a:rPr lang="uk-UA" sz="1200" dirty="0" smtClean="0">
                <a:latin typeface="Times New Roman"/>
                <a:ea typeface="Times New Roman"/>
              </a:rPr>
              <a:t>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                                         (підпис, прізвище, </a:t>
            </a:r>
            <a:r>
              <a:rPr lang="uk-UA" sz="1200" dirty="0" err="1" smtClean="0">
                <a:latin typeface="Times New Roman"/>
                <a:ea typeface="Times New Roman"/>
              </a:rPr>
              <a:t>ім</a:t>
            </a:r>
            <a:r>
              <a:rPr lang="ru-RU" sz="1200" dirty="0" smtClean="0">
                <a:latin typeface="Times New Roman"/>
                <a:ea typeface="Times New Roman"/>
              </a:rPr>
              <a:t>’</a:t>
            </a:r>
            <a:r>
              <a:rPr lang="uk-UA" sz="1200" dirty="0" smtClean="0">
                <a:latin typeface="Times New Roman"/>
                <a:ea typeface="Times New Roman"/>
              </a:rPr>
              <a:t>я, по батькові)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 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Керівник практики від </a:t>
            </a:r>
            <a:r>
              <a:rPr lang="uk-UA" sz="1200" b="1" dirty="0" err="1" smtClean="0">
                <a:latin typeface="Times New Roman"/>
                <a:ea typeface="Times New Roman"/>
              </a:rPr>
              <a:t>підприємства</a:t>
            </a:r>
            <a:r>
              <a:rPr lang="uk-UA" sz="1200" dirty="0" err="1" smtClean="0">
                <a:latin typeface="Times New Roman"/>
                <a:ea typeface="Times New Roman"/>
              </a:rPr>
              <a:t>____</a:t>
            </a:r>
            <a:r>
              <a:rPr lang="uk-UA" sz="1200" dirty="0" smtClean="0">
                <a:latin typeface="Times New Roman"/>
                <a:ea typeface="Times New Roman"/>
              </a:rPr>
              <a:t>_____________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                                         (підпис, прізвище, </a:t>
            </a:r>
            <a:r>
              <a:rPr lang="uk-UA" sz="1200" dirty="0" err="1" smtClean="0">
                <a:latin typeface="Times New Roman"/>
                <a:ea typeface="Times New Roman"/>
              </a:rPr>
              <a:t>ім</a:t>
            </a:r>
            <a:r>
              <a:rPr lang="ru-RU" sz="1200" dirty="0" smtClean="0">
                <a:latin typeface="Times New Roman"/>
                <a:ea typeface="Times New Roman"/>
              </a:rPr>
              <a:t>’</a:t>
            </a:r>
            <a:r>
              <a:rPr lang="uk-UA" sz="1200" dirty="0" smtClean="0">
                <a:latin typeface="Times New Roman"/>
                <a:ea typeface="Times New Roman"/>
              </a:rPr>
              <a:t>я, по батькові)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___________________________________________________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 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b="1" dirty="0" smtClean="0">
                <a:latin typeface="Times New Roman"/>
                <a:ea typeface="Times New Roman"/>
              </a:rPr>
              <a:t>Прибув на підприємство              Вибув з підприємства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Печатка                                             </a:t>
            </a:r>
            <a:r>
              <a:rPr lang="uk-UA" sz="1200" dirty="0" err="1" smtClean="0">
                <a:latin typeface="Times New Roman"/>
                <a:ea typeface="Times New Roman"/>
              </a:rPr>
              <a:t>Печатка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підприємства                                    </a:t>
            </a:r>
            <a:r>
              <a:rPr lang="uk-UA" sz="1200" dirty="0" err="1" smtClean="0">
                <a:latin typeface="Times New Roman"/>
                <a:ea typeface="Times New Roman"/>
              </a:rPr>
              <a:t>підприємства</a:t>
            </a:r>
            <a:r>
              <a:rPr lang="uk-UA" sz="1200" dirty="0" smtClean="0">
                <a:latin typeface="Times New Roman"/>
                <a:ea typeface="Times New Roman"/>
              </a:rPr>
              <a:t>                                          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             </a:t>
            </a:r>
            <a:endParaRPr lang="ru-RU" sz="1200" dirty="0" smtClean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r>
              <a:rPr lang="uk-UA" sz="1200" dirty="0" smtClean="0">
                <a:latin typeface="Times New Roman"/>
                <a:ea typeface="Times New Roman"/>
              </a:rPr>
              <a:t>«___»___________20__р.                «___»__________20___р.</a:t>
            </a:r>
            <a:endParaRPr lang="ru-RU" sz="1200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8928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7116" y="221680"/>
            <a:ext cx="10677953" cy="5250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spcAft>
                <a:spcPts val="0"/>
              </a:spcAft>
              <a:buFont typeface="+mj-lt"/>
              <a:buAutoNum type="arabicPeriod"/>
              <a:tabLst>
                <a:tab pos="457200" algn="l"/>
              </a:tabLst>
            </a:pPr>
            <a:r>
              <a:rPr lang="uk-UA" dirty="0">
                <a:latin typeface="Times New Roman"/>
                <a:ea typeface="Times New Roman"/>
              </a:rPr>
              <a:t>Основні положення</a:t>
            </a:r>
            <a:endParaRPr lang="ru-RU" sz="1600" dirty="0">
              <a:latin typeface="Times New Roman"/>
              <a:ea typeface="Times New Roman"/>
            </a:endParaRPr>
          </a:p>
          <a:p>
            <a:pPr marL="228600">
              <a:spcAft>
                <a:spcPts val="0"/>
              </a:spcAft>
            </a:pPr>
            <a:r>
              <a:rPr lang="uk-UA" dirty="0">
                <a:latin typeface="Times New Roman"/>
                <a:ea typeface="Times New Roman"/>
              </a:rPr>
              <a:t> </a:t>
            </a:r>
            <a:endParaRPr lang="ru-RU" sz="1600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Студент до вибуття на практику повинен отримати інструктаж керівника практики та оформити:</a:t>
            </a:r>
            <a:endParaRPr lang="ru-RU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  <a:tabLst>
                <a:tab pos="771525" algn="l"/>
              </a:tabLst>
            </a:pPr>
            <a:r>
              <a:rPr lang="uk-UA" dirty="0">
                <a:latin typeface="Times New Roman"/>
                <a:ea typeface="Times New Roman"/>
              </a:rPr>
              <a:t>щоденник практики;</a:t>
            </a:r>
            <a:endParaRPr lang="ru-RU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  <a:tabLst>
                <a:tab pos="771525" algn="l"/>
              </a:tabLst>
            </a:pPr>
            <a:r>
              <a:rPr lang="uk-UA" dirty="0">
                <a:latin typeface="Times New Roman"/>
                <a:ea typeface="Times New Roman"/>
              </a:rPr>
              <a:t>план проходження практики;</a:t>
            </a:r>
            <a:endParaRPr lang="ru-RU" dirty="0">
              <a:latin typeface="Times New Roman"/>
              <a:ea typeface="Times New Roman"/>
            </a:endParaRPr>
          </a:p>
          <a:p>
            <a:pPr marL="342900" lvl="0" indent="-342900">
              <a:spcAft>
                <a:spcPts val="0"/>
              </a:spcAft>
              <a:buFont typeface="Times New Roman"/>
              <a:buChar char="-"/>
              <a:tabLst>
                <a:tab pos="771525" algn="l"/>
              </a:tabLst>
            </a:pPr>
            <a:r>
              <a:rPr lang="uk-UA" dirty="0">
                <a:latin typeface="Times New Roman"/>
                <a:ea typeface="Times New Roman"/>
              </a:rPr>
              <a:t>договір на проходження практики.</a:t>
            </a:r>
            <a:endParaRPr lang="ru-RU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Студент, по прибутті на підприємство, повинен подати керівникові від підприємства щоденник, пройти інструктажі з правил охорони праці й пожежної безпеки, ознайомитися з робочим місцем, правилами внутрішнього  розпорядку та планом проходження практики.</a:t>
            </a:r>
            <a:endParaRPr lang="ru-RU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Під час проходження практики студент зобов’язаний суворо дотримуватися правил внутрішнього розпорядку підприємства.</a:t>
            </a:r>
            <a:endParaRPr lang="ru-RU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Звіт про практику студент складає згідно до календарного графіка й додаткових вказівок керівників від коледжу та підприємства.</a:t>
            </a:r>
            <a:endParaRPr lang="ru-RU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Навчальна, технологічна, виробнича практика студента оцінюється </a:t>
            </a:r>
            <a:r>
              <a:rPr lang="uk-UA">
                <a:latin typeface="Times New Roman"/>
                <a:ea typeface="Times New Roman"/>
              </a:rPr>
              <a:t>за </a:t>
            </a:r>
            <a:r>
              <a:rPr lang="uk-UA" smtClean="0">
                <a:solidFill>
                  <a:prstClr val="black"/>
                </a:solidFill>
                <a:latin typeface="Times New Roman"/>
                <a:ea typeface="Times New Roman"/>
              </a:rPr>
              <a:t>с</a:t>
            </a:r>
            <a:r>
              <a:rPr lang="uk-UA" smtClean="0">
                <a:latin typeface="Times New Roman"/>
                <a:ea typeface="Times New Roman"/>
              </a:rPr>
              <a:t>тобальною </a:t>
            </a:r>
            <a:r>
              <a:rPr lang="uk-UA" dirty="0" smtClean="0">
                <a:latin typeface="Times New Roman"/>
                <a:ea typeface="Times New Roman"/>
              </a:rPr>
              <a:t>шкалою </a:t>
            </a:r>
            <a:r>
              <a:rPr lang="uk-UA" dirty="0">
                <a:latin typeface="Times New Roman"/>
                <a:ea typeface="Times New Roman"/>
              </a:rPr>
              <a:t>і враховується при призначенні стипендії поряд з іншими дисциплінами навчального плану.</a:t>
            </a:r>
            <a:endParaRPr lang="ru-RU" dirty="0">
              <a:latin typeface="Times New Roman"/>
              <a:ea typeface="Times New Roman"/>
            </a:endParaRPr>
          </a:p>
          <a:p>
            <a:pPr marL="742950" lvl="1" indent="-285750">
              <a:spcAft>
                <a:spcPts val="0"/>
              </a:spcAft>
              <a:buFont typeface="Arial"/>
              <a:buChar char=""/>
              <a:tabLst>
                <a:tab pos="228600" algn="l"/>
              </a:tabLst>
            </a:pPr>
            <a:r>
              <a:rPr lang="uk-UA" dirty="0">
                <a:latin typeface="Times New Roman"/>
                <a:ea typeface="Times New Roman"/>
              </a:rPr>
              <a:t>Студент, що не виконав вимог практики й одержав негативний відгук про роботу або незадовільну оцінку під час захисту звіту, направляється повторно на практику в канікулярний час.</a:t>
            </a:r>
            <a:endParaRPr lang="ru-RU" dirty="0">
              <a:latin typeface="Times New Roman"/>
              <a:ea typeface="Times New Roman"/>
            </a:endParaRPr>
          </a:p>
          <a:p>
            <a:pPr>
              <a:spcAft>
                <a:spcPts val="0"/>
              </a:spcAft>
            </a:pPr>
            <a:endParaRPr lang="ru-RU" dirty="0"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199004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328</TotalTime>
  <Words>429</Words>
  <Application>Microsoft Office PowerPoint</Application>
  <PresentationFormat>Произвольный</PresentationFormat>
  <Paragraphs>196</Paragraphs>
  <Slides>29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Воздушный поток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ІНСТРУКЦІЯ З ОХОРОНИ ПРАЦІ ДЛЯ СТУДЕНТІВ,  ЯКІ НАПРАВЛЯЮТЬСЯ НА БАЗИ  ПРАКТИКИ </dc:title>
  <dc:creator>Admin</dc:creator>
  <cp:lastModifiedBy>Admin</cp:lastModifiedBy>
  <cp:revision>39</cp:revision>
  <dcterms:created xsi:type="dcterms:W3CDTF">2022-05-30T14:06:20Z</dcterms:created>
  <dcterms:modified xsi:type="dcterms:W3CDTF">2022-06-03T09:32:02Z</dcterms:modified>
</cp:coreProperties>
</file>