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99"/>
  </p:notesMasterIdLst>
  <p:handoutMasterIdLst>
    <p:handoutMasterId r:id="rId100"/>
  </p:handoutMasterIdLst>
  <p:sldIdLst>
    <p:sldId id="256" r:id="rId5"/>
    <p:sldId id="263" r:id="rId6"/>
    <p:sldId id="268" r:id="rId7"/>
    <p:sldId id="271" r:id="rId8"/>
    <p:sldId id="274" r:id="rId9"/>
    <p:sldId id="275" r:id="rId10"/>
    <p:sldId id="273" r:id="rId11"/>
    <p:sldId id="276" r:id="rId12"/>
    <p:sldId id="277" r:id="rId13"/>
    <p:sldId id="278" r:id="rId14"/>
    <p:sldId id="291" r:id="rId15"/>
    <p:sldId id="290" r:id="rId16"/>
    <p:sldId id="306" r:id="rId17"/>
    <p:sldId id="279" r:id="rId18"/>
    <p:sldId id="280" r:id="rId19"/>
    <p:sldId id="292" r:id="rId20"/>
    <p:sldId id="293" r:id="rId21"/>
    <p:sldId id="294" r:id="rId22"/>
    <p:sldId id="295" r:id="rId23"/>
    <p:sldId id="296" r:id="rId24"/>
    <p:sldId id="297" r:id="rId25"/>
    <p:sldId id="298" r:id="rId26"/>
    <p:sldId id="299" r:id="rId27"/>
    <p:sldId id="281" r:id="rId28"/>
    <p:sldId id="300" r:id="rId29"/>
    <p:sldId id="302" r:id="rId30"/>
    <p:sldId id="303" r:id="rId31"/>
    <p:sldId id="323" r:id="rId32"/>
    <p:sldId id="282" r:id="rId33"/>
    <p:sldId id="304" r:id="rId34"/>
    <p:sldId id="307" r:id="rId35"/>
    <p:sldId id="305" r:id="rId36"/>
    <p:sldId id="308" r:id="rId37"/>
    <p:sldId id="313" r:id="rId38"/>
    <p:sldId id="283" r:id="rId39"/>
    <p:sldId id="310" r:id="rId40"/>
    <p:sldId id="311" r:id="rId41"/>
    <p:sldId id="312" r:id="rId42"/>
    <p:sldId id="309" r:id="rId43"/>
    <p:sldId id="284" r:id="rId44"/>
    <p:sldId id="314" r:id="rId45"/>
    <p:sldId id="315" r:id="rId46"/>
    <p:sldId id="316" r:id="rId47"/>
    <p:sldId id="285" r:id="rId48"/>
    <p:sldId id="317" r:id="rId49"/>
    <p:sldId id="318" r:id="rId50"/>
    <p:sldId id="319" r:id="rId51"/>
    <p:sldId id="286" r:id="rId52"/>
    <p:sldId id="320" r:id="rId53"/>
    <p:sldId id="321" r:id="rId54"/>
    <p:sldId id="322" r:id="rId55"/>
    <p:sldId id="324" r:id="rId56"/>
    <p:sldId id="325" r:id="rId57"/>
    <p:sldId id="326" r:id="rId58"/>
    <p:sldId id="327" r:id="rId59"/>
    <p:sldId id="328" r:id="rId60"/>
    <p:sldId id="333" r:id="rId61"/>
    <p:sldId id="330" r:id="rId62"/>
    <p:sldId id="331" r:id="rId63"/>
    <p:sldId id="335" r:id="rId64"/>
    <p:sldId id="329" r:id="rId65"/>
    <p:sldId id="334" r:id="rId66"/>
    <p:sldId id="332"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6" r:id="rId87"/>
    <p:sldId id="355" r:id="rId88"/>
    <p:sldId id="357" r:id="rId89"/>
    <p:sldId id="358" r:id="rId90"/>
    <p:sldId id="359" r:id="rId91"/>
    <p:sldId id="360" r:id="rId92"/>
    <p:sldId id="361" r:id="rId93"/>
    <p:sldId id="362" r:id="rId94"/>
    <p:sldId id="363" r:id="rId95"/>
    <p:sldId id="287" r:id="rId96"/>
    <p:sldId id="288" r:id="rId97"/>
    <p:sldId id="289" r:id="rId9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1" autoAdjust="0"/>
  </p:normalViewPr>
  <p:slideViewPr>
    <p:cSldViewPr snapToGrid="0" showGuides="1">
      <p:cViewPr varScale="1">
        <p:scale>
          <a:sx n="82" d="100"/>
          <a:sy n="82" d="100"/>
        </p:scale>
        <p:origin x="720" y="29"/>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2011D-9781-4444-A6A9-7B640635E3D2}"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ru-RU"/>
        </a:p>
      </dgm:t>
    </dgm:pt>
    <dgm:pt modelId="{46FA3FFB-4572-4201-89FE-00BD53A48E96}">
      <dgm:prSet phldrT="[Текст]" phldr="1"/>
      <dgm:spPr>
        <a:solidFill>
          <a:schemeClr val="accent6">
            <a:alpha val="90000"/>
          </a:schemeClr>
        </a:solidFill>
      </dgm:spPr>
      <dgm:t>
        <a:bodyPr/>
        <a:lstStyle/>
        <a:p>
          <a:endParaRPr lang="ru-RU" dirty="0"/>
        </a:p>
      </dgm:t>
    </dgm:pt>
    <dgm:pt modelId="{B6763AA9-C37F-48E0-844A-77D33F667D28}" type="parTrans" cxnId="{6B8B7C33-48A4-46B2-9A05-6D01EBDF94D8}">
      <dgm:prSet/>
      <dgm:spPr/>
      <dgm:t>
        <a:bodyPr/>
        <a:lstStyle/>
        <a:p>
          <a:endParaRPr lang="ru-RU"/>
        </a:p>
      </dgm:t>
    </dgm:pt>
    <dgm:pt modelId="{8362D1F8-E76D-41D5-A6AC-93EB385D9429}" type="sibTrans" cxnId="{6B8B7C33-48A4-46B2-9A05-6D01EBDF94D8}">
      <dgm:prSet/>
      <dgm:spPr/>
      <dgm:t>
        <a:bodyPr/>
        <a:lstStyle/>
        <a:p>
          <a:endParaRPr lang="ru-RU"/>
        </a:p>
      </dgm:t>
    </dgm:pt>
    <dgm:pt modelId="{3E07D21C-DAA1-4AEF-8E70-3BD9547385F1}">
      <dgm:prSet phldrT="[Текст]" custT="1"/>
      <dgm:spPr>
        <a:solidFill>
          <a:schemeClr val="accent2">
            <a:alpha val="90000"/>
          </a:schemeClr>
        </a:solidFill>
        <a:ln w="38100">
          <a:solidFill>
            <a:srgbClr val="002060">
              <a:alpha val="90000"/>
            </a:srgbClr>
          </a:solidFill>
        </a:ln>
      </dgm:spPr>
      <dgm:t>
        <a:bodyPr/>
        <a:lstStyle/>
        <a:p>
          <a:r>
            <a:rPr lang="uk-UA" sz="1800" b="1" dirty="0" smtClean="0">
              <a:latin typeface="Georgia" panose="02040502050405020303" pitchFamily="18" charset="0"/>
            </a:rPr>
            <a:t>Закон України</a:t>
          </a:r>
          <a:r>
            <a:rPr lang="ru-RU" sz="1800" b="1" dirty="0" smtClean="0">
              <a:latin typeface="Georgia" panose="02040502050405020303" pitchFamily="18" charset="0"/>
              <a:cs typeface="Times New Roman" panose="02020603050405020304" pitchFamily="18" charset="0"/>
            </a:rPr>
            <a:t>«Про </a:t>
          </a:r>
          <a:r>
            <a:rPr lang="ru-RU" sz="1800" b="1" dirty="0" err="1" smtClean="0">
              <a:latin typeface="Georgia" panose="02040502050405020303" pitchFamily="18" charset="0"/>
              <a:cs typeface="Times New Roman" panose="02020603050405020304" pitchFamily="18" charset="0"/>
            </a:rPr>
            <a:t>освіту</a:t>
          </a:r>
          <a:r>
            <a:rPr lang="ru-RU" sz="1800" b="1" dirty="0" smtClean="0">
              <a:latin typeface="Georgia" panose="02040502050405020303" pitchFamily="18" charset="0"/>
              <a:cs typeface="Times New Roman" panose="02020603050405020304" pitchFamily="18" charset="0"/>
            </a:rPr>
            <a:t>»</a:t>
          </a:r>
          <a:endParaRPr lang="ru-RU" sz="1800" b="1" dirty="0"/>
        </a:p>
      </dgm:t>
    </dgm:pt>
    <dgm:pt modelId="{FB58483E-EC3D-4E28-A2B2-34DF39AE632E}" type="parTrans" cxnId="{5B38C679-DF50-4604-A6DC-28DE14EBB7DC}">
      <dgm:prSet/>
      <dgm:spPr/>
      <dgm:t>
        <a:bodyPr/>
        <a:lstStyle/>
        <a:p>
          <a:endParaRPr lang="ru-RU"/>
        </a:p>
      </dgm:t>
    </dgm:pt>
    <dgm:pt modelId="{EC1F6572-FE47-4B94-B8B6-12962ED12976}" type="sibTrans" cxnId="{5B38C679-DF50-4604-A6DC-28DE14EBB7DC}">
      <dgm:prSet/>
      <dgm:spPr/>
      <dgm:t>
        <a:bodyPr/>
        <a:lstStyle/>
        <a:p>
          <a:endParaRPr lang="ru-RU"/>
        </a:p>
      </dgm:t>
    </dgm:pt>
    <dgm:pt modelId="{5F8D048A-CA41-4857-BBE5-67D4A0A92340}">
      <dgm:prSet phldrT="[Текст]" phldr="1"/>
      <dgm:spPr>
        <a:solidFill>
          <a:schemeClr val="accent5">
            <a:alpha val="70000"/>
          </a:schemeClr>
        </a:solidFill>
      </dgm:spPr>
      <dgm:t>
        <a:bodyPr/>
        <a:lstStyle/>
        <a:p>
          <a:endParaRPr lang="ru-RU" dirty="0"/>
        </a:p>
      </dgm:t>
    </dgm:pt>
    <dgm:pt modelId="{419E38F0-B381-4E75-9BAC-0B9D59D4A507}" type="parTrans" cxnId="{C9A83911-73EE-4E71-96DF-EAD639852B3F}">
      <dgm:prSet/>
      <dgm:spPr/>
      <dgm:t>
        <a:bodyPr/>
        <a:lstStyle/>
        <a:p>
          <a:endParaRPr lang="ru-RU"/>
        </a:p>
      </dgm:t>
    </dgm:pt>
    <dgm:pt modelId="{763B6A8A-F79B-4B88-B4DB-173A60082701}" type="sibTrans" cxnId="{C9A83911-73EE-4E71-96DF-EAD639852B3F}">
      <dgm:prSet/>
      <dgm:spPr/>
      <dgm:t>
        <a:bodyPr/>
        <a:lstStyle/>
        <a:p>
          <a:endParaRPr lang="ru-RU"/>
        </a:p>
      </dgm:t>
    </dgm:pt>
    <dgm:pt modelId="{68E839C5-B6C1-4ACE-BF48-877D2EC7DF68}">
      <dgm:prSet phldrT="[Текст]" custT="1"/>
      <dgm:spPr>
        <a:solidFill>
          <a:schemeClr val="accent2">
            <a:alpha val="90000"/>
          </a:schemeClr>
        </a:solidFill>
        <a:ln w="38100"/>
      </dgm:spPr>
      <dgm:t>
        <a:bodyPr/>
        <a:lstStyle/>
        <a:p>
          <a:r>
            <a:rPr lang="ru-RU" sz="1800" b="1" dirty="0" err="1" smtClean="0">
              <a:latin typeface="Georgia" panose="02040502050405020303" pitchFamily="18" charset="0"/>
              <a:cs typeface="Times New Roman" panose="02020603050405020304" pitchFamily="18" charset="0"/>
            </a:rPr>
            <a:t>Положення</a:t>
          </a:r>
          <a:r>
            <a:rPr lang="ru-RU" sz="1800" b="1" dirty="0" smtClean="0">
              <a:latin typeface="Georgia" panose="02040502050405020303" pitchFamily="18" charset="0"/>
              <a:cs typeface="Times New Roman" panose="02020603050405020304" pitchFamily="18" charset="0"/>
            </a:rPr>
            <a:t> про </a:t>
          </a:r>
          <a:r>
            <a:rPr lang="ru-RU" sz="1800" b="1" dirty="0" err="1" smtClean="0">
              <a:latin typeface="Georgia" panose="02040502050405020303" pitchFamily="18" charset="0"/>
              <a:cs typeface="Times New Roman" panose="02020603050405020304" pitchFamily="18" charset="0"/>
            </a:rPr>
            <a:t>акредитацію</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освітньо-професійних</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програм</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фахової</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передвищої</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освіти</a:t>
          </a:r>
          <a:endParaRPr lang="ru-RU" sz="1800" b="1" dirty="0"/>
        </a:p>
      </dgm:t>
    </dgm:pt>
    <dgm:pt modelId="{5C13980C-5160-4C75-BE38-7921E4C8E09E}" type="parTrans" cxnId="{F0D3F4B6-A552-40FE-B7F9-65528D38C102}">
      <dgm:prSet/>
      <dgm:spPr/>
      <dgm:t>
        <a:bodyPr/>
        <a:lstStyle/>
        <a:p>
          <a:endParaRPr lang="ru-RU"/>
        </a:p>
      </dgm:t>
    </dgm:pt>
    <dgm:pt modelId="{EB3FF5F1-CF47-43DC-BB62-1D9B92B23620}" type="sibTrans" cxnId="{F0D3F4B6-A552-40FE-B7F9-65528D38C102}">
      <dgm:prSet/>
      <dgm:spPr/>
      <dgm:t>
        <a:bodyPr/>
        <a:lstStyle/>
        <a:p>
          <a:endParaRPr lang="ru-RU"/>
        </a:p>
      </dgm:t>
    </dgm:pt>
    <dgm:pt modelId="{D5E01ED7-30F7-424A-9336-FE2C00C8FB77}">
      <dgm:prSet phldrT="[Текст]" phldr="1"/>
      <dgm:spPr>
        <a:solidFill>
          <a:schemeClr val="accent4">
            <a:alpha val="50000"/>
          </a:schemeClr>
        </a:solidFill>
      </dgm:spPr>
      <dgm:t>
        <a:bodyPr/>
        <a:lstStyle/>
        <a:p>
          <a:endParaRPr lang="ru-RU" dirty="0"/>
        </a:p>
      </dgm:t>
    </dgm:pt>
    <dgm:pt modelId="{53AC4D07-F7D1-43AE-A01B-095AC96916A9}" type="parTrans" cxnId="{C598399D-54BA-402D-B3C7-8BDB42665119}">
      <dgm:prSet/>
      <dgm:spPr/>
      <dgm:t>
        <a:bodyPr/>
        <a:lstStyle/>
        <a:p>
          <a:endParaRPr lang="ru-RU"/>
        </a:p>
      </dgm:t>
    </dgm:pt>
    <dgm:pt modelId="{05C769E6-0D98-494F-BA2D-BA45418FE787}" type="sibTrans" cxnId="{C598399D-54BA-402D-B3C7-8BDB42665119}">
      <dgm:prSet/>
      <dgm:spPr/>
      <dgm:t>
        <a:bodyPr/>
        <a:lstStyle/>
        <a:p>
          <a:endParaRPr lang="ru-RU"/>
        </a:p>
      </dgm:t>
    </dgm:pt>
    <dgm:pt modelId="{8920A6D7-3AFF-48DC-9E3E-CB84BFAEA693}">
      <dgm:prSet phldrT="[Текст]" custT="1"/>
      <dgm:spPr>
        <a:solidFill>
          <a:schemeClr val="accent2">
            <a:alpha val="90000"/>
          </a:schemeClr>
        </a:solidFill>
        <a:ln w="38100">
          <a:solidFill>
            <a:srgbClr val="002060">
              <a:alpha val="50000"/>
            </a:srgbClr>
          </a:solidFill>
        </a:ln>
      </dgm:spPr>
      <dgm:t>
        <a:bodyPr/>
        <a:lstStyle/>
        <a:p>
          <a:r>
            <a:rPr lang="uk-UA" sz="1800" b="1" dirty="0" smtClean="0">
              <a:latin typeface="Georgia" panose="02040502050405020303" pitchFamily="18" charset="0"/>
            </a:rPr>
            <a:t>Накази Державної служби якості освіти України (далі – Служба)</a:t>
          </a:r>
          <a:endParaRPr lang="ru-RU" sz="1800" b="1" dirty="0"/>
        </a:p>
      </dgm:t>
    </dgm:pt>
    <dgm:pt modelId="{AB9A8F3B-687F-47F2-AD93-22819F840000}" type="parTrans" cxnId="{2BAF5956-CF82-4421-B00E-40CEA50069B7}">
      <dgm:prSet/>
      <dgm:spPr/>
      <dgm:t>
        <a:bodyPr/>
        <a:lstStyle/>
        <a:p>
          <a:endParaRPr lang="ru-RU"/>
        </a:p>
      </dgm:t>
    </dgm:pt>
    <dgm:pt modelId="{AA38F2D0-DA22-45C6-A538-7FB04D62568B}" type="sibTrans" cxnId="{2BAF5956-CF82-4421-B00E-40CEA50069B7}">
      <dgm:prSet/>
      <dgm:spPr/>
      <dgm:t>
        <a:bodyPr/>
        <a:lstStyle/>
        <a:p>
          <a:endParaRPr lang="ru-RU"/>
        </a:p>
      </dgm:t>
    </dgm:pt>
    <dgm:pt modelId="{8B6F84C4-EC1D-407C-BAD7-D18FAAE13BCF}">
      <dgm:prSet custT="1"/>
      <dgm:spPr>
        <a:solidFill>
          <a:schemeClr val="accent2">
            <a:alpha val="90000"/>
          </a:schemeClr>
        </a:solidFill>
        <a:ln w="38100">
          <a:solidFill>
            <a:srgbClr val="002060">
              <a:alpha val="90000"/>
            </a:srgbClr>
          </a:solidFill>
        </a:ln>
      </dgm:spPr>
      <dgm:t>
        <a:bodyPr/>
        <a:lstStyle/>
        <a:p>
          <a:r>
            <a:rPr lang="uk-UA" sz="1800" b="1" dirty="0" smtClean="0">
              <a:latin typeface="Georgia" panose="02040502050405020303" pitchFamily="18" charset="0"/>
            </a:rPr>
            <a:t>Закон України</a:t>
          </a:r>
          <a:r>
            <a:rPr lang="ru-RU" sz="1800" b="1" dirty="0" smtClean="0">
              <a:latin typeface="Georgia" panose="02040502050405020303" pitchFamily="18" charset="0"/>
              <a:cs typeface="Times New Roman" panose="02020603050405020304" pitchFamily="18" charset="0"/>
            </a:rPr>
            <a:t>«Про </a:t>
          </a:r>
          <a:r>
            <a:rPr lang="ru-RU" sz="1800" b="1" dirty="0" err="1" smtClean="0">
              <a:latin typeface="Georgia" panose="02040502050405020303" pitchFamily="18" charset="0"/>
              <a:cs typeface="Times New Roman" panose="02020603050405020304" pitchFamily="18" charset="0"/>
            </a:rPr>
            <a:t>фахову</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передвищу</a:t>
          </a:r>
          <a:r>
            <a:rPr lang="ru-RU" sz="1800" b="1" dirty="0" smtClean="0">
              <a:latin typeface="Georgia" panose="02040502050405020303" pitchFamily="18" charset="0"/>
              <a:cs typeface="Times New Roman" panose="02020603050405020304" pitchFamily="18" charset="0"/>
            </a:rPr>
            <a:t> </a:t>
          </a:r>
          <a:r>
            <a:rPr lang="ru-RU" sz="1800" b="1" dirty="0" err="1" smtClean="0">
              <a:latin typeface="Georgia" panose="02040502050405020303" pitchFamily="18" charset="0"/>
              <a:cs typeface="Times New Roman" panose="02020603050405020304" pitchFamily="18" charset="0"/>
            </a:rPr>
            <a:t>освіту</a:t>
          </a:r>
          <a:r>
            <a:rPr lang="ru-RU" sz="1800" b="1" dirty="0" smtClean="0">
              <a:latin typeface="Georgia" panose="02040502050405020303" pitchFamily="18" charset="0"/>
              <a:cs typeface="Times New Roman" panose="02020603050405020304" pitchFamily="18" charset="0"/>
            </a:rPr>
            <a:t>»</a:t>
          </a:r>
          <a:endParaRPr lang="uk-UA" sz="1800" b="1" dirty="0">
            <a:latin typeface="Georgia" panose="02040502050405020303" pitchFamily="18" charset="0"/>
          </a:endParaRPr>
        </a:p>
      </dgm:t>
    </dgm:pt>
    <dgm:pt modelId="{4823E10F-B431-4525-BAEA-6B4D2F38BD90}" type="parTrans" cxnId="{CCEA75B6-20B4-4716-A8B4-07BCCA324D0E}">
      <dgm:prSet/>
      <dgm:spPr/>
      <dgm:t>
        <a:bodyPr/>
        <a:lstStyle/>
        <a:p>
          <a:endParaRPr lang="ru-RU"/>
        </a:p>
      </dgm:t>
    </dgm:pt>
    <dgm:pt modelId="{8D8B0CB6-9C8E-4FE5-A9BE-A27031223BAC}" type="sibTrans" cxnId="{CCEA75B6-20B4-4716-A8B4-07BCCA324D0E}">
      <dgm:prSet/>
      <dgm:spPr/>
      <dgm:t>
        <a:bodyPr/>
        <a:lstStyle/>
        <a:p>
          <a:endParaRPr lang="ru-RU"/>
        </a:p>
      </dgm:t>
    </dgm:pt>
    <dgm:pt modelId="{1F0328E2-08FB-4437-B413-F86561AA3548}">
      <dgm:prSet custT="1"/>
      <dgm:spPr>
        <a:solidFill>
          <a:schemeClr val="accent2">
            <a:alpha val="90000"/>
          </a:schemeClr>
        </a:solidFill>
        <a:ln w="38100">
          <a:solidFill>
            <a:srgbClr val="002060">
              <a:alpha val="50000"/>
            </a:srgbClr>
          </a:solidFill>
        </a:ln>
      </dgm:spPr>
      <dgm:t>
        <a:bodyPr/>
        <a:lstStyle/>
        <a:p>
          <a:r>
            <a:rPr lang="uk-UA" sz="1800" b="1" dirty="0" smtClean="0">
              <a:latin typeface="Georgia" panose="02040502050405020303" pitchFamily="18" charset="0"/>
            </a:rPr>
            <a:t>Накази Міністерства освіти і науки України (далі – МОН) та ін.</a:t>
          </a:r>
          <a:endParaRPr lang="uk-UA" sz="1800" b="1" dirty="0">
            <a:latin typeface="Georgia" panose="02040502050405020303" pitchFamily="18" charset="0"/>
          </a:endParaRPr>
        </a:p>
      </dgm:t>
    </dgm:pt>
    <dgm:pt modelId="{B51B8F5F-4543-4F42-9EC1-8A2F19413458}" type="parTrans" cxnId="{CC85C83F-B4DA-4D59-9D72-26CD9DAA3C8E}">
      <dgm:prSet/>
      <dgm:spPr/>
      <dgm:t>
        <a:bodyPr/>
        <a:lstStyle/>
        <a:p>
          <a:endParaRPr lang="ru-RU"/>
        </a:p>
      </dgm:t>
    </dgm:pt>
    <dgm:pt modelId="{562E2812-45DE-448D-ABEB-3EC77A54C233}" type="sibTrans" cxnId="{CC85C83F-B4DA-4D59-9D72-26CD9DAA3C8E}">
      <dgm:prSet/>
      <dgm:spPr/>
      <dgm:t>
        <a:bodyPr/>
        <a:lstStyle/>
        <a:p>
          <a:endParaRPr lang="ru-RU"/>
        </a:p>
      </dgm:t>
    </dgm:pt>
    <dgm:pt modelId="{067EA766-F03C-41CD-BA98-120EE6673BA0}" type="pres">
      <dgm:prSet presAssocID="{5332011D-9781-4444-A6A9-7B640635E3D2}" presName="linearFlow" presStyleCnt="0">
        <dgm:presLayoutVars>
          <dgm:dir/>
          <dgm:animLvl val="lvl"/>
          <dgm:resizeHandles val="exact"/>
        </dgm:presLayoutVars>
      </dgm:prSet>
      <dgm:spPr/>
      <dgm:t>
        <a:bodyPr/>
        <a:lstStyle/>
        <a:p>
          <a:endParaRPr lang="ru-RU"/>
        </a:p>
      </dgm:t>
    </dgm:pt>
    <dgm:pt modelId="{2FA43684-E5EA-4F02-8608-A2DE17EBD19C}" type="pres">
      <dgm:prSet presAssocID="{46FA3FFB-4572-4201-89FE-00BD53A48E96}" presName="composite" presStyleCnt="0"/>
      <dgm:spPr/>
    </dgm:pt>
    <dgm:pt modelId="{ACEB7625-2CC8-4981-B5CE-6D59C9FE11DB}" type="pres">
      <dgm:prSet presAssocID="{46FA3FFB-4572-4201-89FE-00BD53A48E96}" presName="parentText" presStyleLbl="alignNode1" presStyleIdx="0" presStyleCnt="3">
        <dgm:presLayoutVars>
          <dgm:chMax val="1"/>
          <dgm:bulletEnabled val="1"/>
        </dgm:presLayoutVars>
      </dgm:prSet>
      <dgm:spPr/>
      <dgm:t>
        <a:bodyPr/>
        <a:lstStyle/>
        <a:p>
          <a:endParaRPr lang="ru-RU"/>
        </a:p>
      </dgm:t>
    </dgm:pt>
    <dgm:pt modelId="{CE90CB2D-EDB0-4892-8DF8-F4D1A191EBD4}" type="pres">
      <dgm:prSet presAssocID="{46FA3FFB-4572-4201-89FE-00BD53A48E96}" presName="descendantText" presStyleLbl="alignAcc1" presStyleIdx="0" presStyleCnt="3" custScaleY="141801" custLinFactNeighborX="1125">
        <dgm:presLayoutVars>
          <dgm:bulletEnabled val="1"/>
        </dgm:presLayoutVars>
      </dgm:prSet>
      <dgm:spPr/>
      <dgm:t>
        <a:bodyPr/>
        <a:lstStyle/>
        <a:p>
          <a:endParaRPr lang="ru-RU"/>
        </a:p>
      </dgm:t>
    </dgm:pt>
    <dgm:pt modelId="{520475DE-0000-4FF9-8C0D-0F8D49C5C91F}" type="pres">
      <dgm:prSet presAssocID="{8362D1F8-E76D-41D5-A6AC-93EB385D9429}" presName="sp" presStyleCnt="0"/>
      <dgm:spPr/>
    </dgm:pt>
    <dgm:pt modelId="{8CC17BDF-686F-4BF6-BFAF-79F10DE81AF7}" type="pres">
      <dgm:prSet presAssocID="{5F8D048A-CA41-4857-BBE5-67D4A0A92340}" presName="composite" presStyleCnt="0"/>
      <dgm:spPr/>
    </dgm:pt>
    <dgm:pt modelId="{00CC8581-01CA-472E-8497-243C7BF69AE1}" type="pres">
      <dgm:prSet presAssocID="{5F8D048A-CA41-4857-BBE5-67D4A0A92340}" presName="parentText" presStyleLbl="alignNode1" presStyleIdx="1" presStyleCnt="3">
        <dgm:presLayoutVars>
          <dgm:chMax val="1"/>
          <dgm:bulletEnabled val="1"/>
        </dgm:presLayoutVars>
      </dgm:prSet>
      <dgm:spPr/>
      <dgm:t>
        <a:bodyPr/>
        <a:lstStyle/>
        <a:p>
          <a:endParaRPr lang="ru-RU"/>
        </a:p>
      </dgm:t>
    </dgm:pt>
    <dgm:pt modelId="{923C5F83-F57B-498B-984B-C645EAE30071}" type="pres">
      <dgm:prSet presAssocID="{5F8D048A-CA41-4857-BBE5-67D4A0A92340}" presName="descendantText" presStyleLbl="alignAcc1" presStyleIdx="1" presStyleCnt="3" custScaleY="137139">
        <dgm:presLayoutVars>
          <dgm:bulletEnabled val="1"/>
        </dgm:presLayoutVars>
      </dgm:prSet>
      <dgm:spPr/>
      <dgm:t>
        <a:bodyPr/>
        <a:lstStyle/>
        <a:p>
          <a:endParaRPr lang="ru-RU"/>
        </a:p>
      </dgm:t>
    </dgm:pt>
    <dgm:pt modelId="{89B580C1-210C-45B1-9D4A-D00E946B1D37}" type="pres">
      <dgm:prSet presAssocID="{763B6A8A-F79B-4B88-B4DB-173A60082701}" presName="sp" presStyleCnt="0"/>
      <dgm:spPr/>
    </dgm:pt>
    <dgm:pt modelId="{1EA72BD9-A78C-454D-8706-2444CFF2A8D3}" type="pres">
      <dgm:prSet presAssocID="{D5E01ED7-30F7-424A-9336-FE2C00C8FB77}" presName="composite" presStyleCnt="0"/>
      <dgm:spPr/>
    </dgm:pt>
    <dgm:pt modelId="{662383DD-4718-4635-B0AD-3A9A31DA6B75}" type="pres">
      <dgm:prSet presAssocID="{D5E01ED7-30F7-424A-9336-FE2C00C8FB77}" presName="parentText" presStyleLbl="alignNode1" presStyleIdx="2" presStyleCnt="3">
        <dgm:presLayoutVars>
          <dgm:chMax val="1"/>
          <dgm:bulletEnabled val="1"/>
        </dgm:presLayoutVars>
      </dgm:prSet>
      <dgm:spPr/>
      <dgm:t>
        <a:bodyPr/>
        <a:lstStyle/>
        <a:p>
          <a:endParaRPr lang="ru-RU"/>
        </a:p>
      </dgm:t>
    </dgm:pt>
    <dgm:pt modelId="{445F6AEF-BAA9-438D-8CE6-9F9C39E41CA6}" type="pres">
      <dgm:prSet presAssocID="{D5E01ED7-30F7-424A-9336-FE2C00C8FB77}" presName="descendantText" presStyleLbl="alignAcc1" presStyleIdx="2" presStyleCnt="3" custScaleY="135132">
        <dgm:presLayoutVars>
          <dgm:bulletEnabled val="1"/>
        </dgm:presLayoutVars>
      </dgm:prSet>
      <dgm:spPr/>
      <dgm:t>
        <a:bodyPr/>
        <a:lstStyle/>
        <a:p>
          <a:endParaRPr lang="ru-RU"/>
        </a:p>
      </dgm:t>
    </dgm:pt>
  </dgm:ptLst>
  <dgm:cxnLst>
    <dgm:cxn modelId="{2BAF5956-CF82-4421-B00E-40CEA50069B7}" srcId="{D5E01ED7-30F7-424A-9336-FE2C00C8FB77}" destId="{8920A6D7-3AFF-48DC-9E3E-CB84BFAEA693}" srcOrd="0" destOrd="0" parTransId="{AB9A8F3B-687F-47F2-AD93-22819F840000}" sibTransId="{AA38F2D0-DA22-45C6-A538-7FB04D62568B}"/>
    <dgm:cxn modelId="{25960D73-29EC-4153-BF03-233BB368365C}" type="presOf" srcId="{8920A6D7-3AFF-48DC-9E3E-CB84BFAEA693}" destId="{445F6AEF-BAA9-438D-8CE6-9F9C39E41CA6}" srcOrd="0" destOrd="0" presId="urn:microsoft.com/office/officeart/2005/8/layout/chevron2"/>
    <dgm:cxn modelId="{17E67FD6-A4EA-4D04-9C32-9C45C203259C}" type="presOf" srcId="{5332011D-9781-4444-A6A9-7B640635E3D2}" destId="{067EA766-F03C-41CD-BA98-120EE6673BA0}" srcOrd="0" destOrd="0" presId="urn:microsoft.com/office/officeart/2005/8/layout/chevron2"/>
    <dgm:cxn modelId="{F0A4650C-78AA-4C1C-A6C9-3866A720FA5F}" type="presOf" srcId="{D5E01ED7-30F7-424A-9336-FE2C00C8FB77}" destId="{662383DD-4718-4635-B0AD-3A9A31DA6B75}" srcOrd="0" destOrd="0" presId="urn:microsoft.com/office/officeart/2005/8/layout/chevron2"/>
    <dgm:cxn modelId="{29AB01AB-D7AC-4421-B31F-8ACA5689A505}" type="presOf" srcId="{5F8D048A-CA41-4857-BBE5-67D4A0A92340}" destId="{00CC8581-01CA-472E-8497-243C7BF69AE1}" srcOrd="0" destOrd="0" presId="urn:microsoft.com/office/officeart/2005/8/layout/chevron2"/>
    <dgm:cxn modelId="{DD3A7B1D-7004-419C-B458-709C95777FF7}" type="presOf" srcId="{8B6F84C4-EC1D-407C-BAD7-D18FAAE13BCF}" destId="{CE90CB2D-EDB0-4892-8DF8-F4D1A191EBD4}" srcOrd="0" destOrd="1" presId="urn:microsoft.com/office/officeart/2005/8/layout/chevron2"/>
    <dgm:cxn modelId="{6B8B7C33-48A4-46B2-9A05-6D01EBDF94D8}" srcId="{5332011D-9781-4444-A6A9-7B640635E3D2}" destId="{46FA3FFB-4572-4201-89FE-00BD53A48E96}" srcOrd="0" destOrd="0" parTransId="{B6763AA9-C37F-48E0-844A-77D33F667D28}" sibTransId="{8362D1F8-E76D-41D5-A6AC-93EB385D9429}"/>
    <dgm:cxn modelId="{E5AACFA6-B5E1-4214-8E25-184A3638C3BF}" type="presOf" srcId="{1F0328E2-08FB-4437-B413-F86561AA3548}" destId="{445F6AEF-BAA9-438D-8CE6-9F9C39E41CA6}" srcOrd="0" destOrd="1" presId="urn:microsoft.com/office/officeart/2005/8/layout/chevron2"/>
    <dgm:cxn modelId="{C598399D-54BA-402D-B3C7-8BDB42665119}" srcId="{5332011D-9781-4444-A6A9-7B640635E3D2}" destId="{D5E01ED7-30F7-424A-9336-FE2C00C8FB77}" srcOrd="2" destOrd="0" parTransId="{53AC4D07-F7D1-43AE-A01B-095AC96916A9}" sibTransId="{05C769E6-0D98-494F-BA2D-BA45418FE787}"/>
    <dgm:cxn modelId="{5AC4C93C-165F-418A-977E-168B541D00A8}" type="presOf" srcId="{3E07D21C-DAA1-4AEF-8E70-3BD9547385F1}" destId="{CE90CB2D-EDB0-4892-8DF8-F4D1A191EBD4}" srcOrd="0" destOrd="0" presId="urn:microsoft.com/office/officeart/2005/8/layout/chevron2"/>
    <dgm:cxn modelId="{CC85C83F-B4DA-4D59-9D72-26CD9DAA3C8E}" srcId="{D5E01ED7-30F7-424A-9336-FE2C00C8FB77}" destId="{1F0328E2-08FB-4437-B413-F86561AA3548}" srcOrd="1" destOrd="0" parTransId="{B51B8F5F-4543-4F42-9EC1-8A2F19413458}" sibTransId="{562E2812-45DE-448D-ABEB-3EC77A54C233}"/>
    <dgm:cxn modelId="{CCEA75B6-20B4-4716-A8B4-07BCCA324D0E}" srcId="{46FA3FFB-4572-4201-89FE-00BD53A48E96}" destId="{8B6F84C4-EC1D-407C-BAD7-D18FAAE13BCF}" srcOrd="1" destOrd="0" parTransId="{4823E10F-B431-4525-BAEA-6B4D2F38BD90}" sibTransId="{8D8B0CB6-9C8E-4FE5-A9BE-A27031223BAC}"/>
    <dgm:cxn modelId="{58707AB8-B932-4389-9A63-04E61CEAD376}" type="presOf" srcId="{46FA3FFB-4572-4201-89FE-00BD53A48E96}" destId="{ACEB7625-2CC8-4981-B5CE-6D59C9FE11DB}" srcOrd="0" destOrd="0" presId="urn:microsoft.com/office/officeart/2005/8/layout/chevron2"/>
    <dgm:cxn modelId="{B20E9C52-869C-4CC2-871B-276C47D51B32}" type="presOf" srcId="{68E839C5-B6C1-4ACE-BF48-877D2EC7DF68}" destId="{923C5F83-F57B-498B-984B-C645EAE30071}" srcOrd="0" destOrd="0" presId="urn:microsoft.com/office/officeart/2005/8/layout/chevron2"/>
    <dgm:cxn modelId="{F0D3F4B6-A552-40FE-B7F9-65528D38C102}" srcId="{5F8D048A-CA41-4857-BBE5-67D4A0A92340}" destId="{68E839C5-B6C1-4ACE-BF48-877D2EC7DF68}" srcOrd="0" destOrd="0" parTransId="{5C13980C-5160-4C75-BE38-7921E4C8E09E}" sibTransId="{EB3FF5F1-CF47-43DC-BB62-1D9B92B23620}"/>
    <dgm:cxn modelId="{5B38C679-DF50-4604-A6DC-28DE14EBB7DC}" srcId="{46FA3FFB-4572-4201-89FE-00BD53A48E96}" destId="{3E07D21C-DAA1-4AEF-8E70-3BD9547385F1}" srcOrd="0" destOrd="0" parTransId="{FB58483E-EC3D-4E28-A2B2-34DF39AE632E}" sibTransId="{EC1F6572-FE47-4B94-B8B6-12962ED12976}"/>
    <dgm:cxn modelId="{C9A83911-73EE-4E71-96DF-EAD639852B3F}" srcId="{5332011D-9781-4444-A6A9-7B640635E3D2}" destId="{5F8D048A-CA41-4857-BBE5-67D4A0A92340}" srcOrd="1" destOrd="0" parTransId="{419E38F0-B381-4E75-9BAC-0B9D59D4A507}" sibTransId="{763B6A8A-F79B-4B88-B4DB-173A60082701}"/>
    <dgm:cxn modelId="{02770983-9CCB-40F2-A3AE-6FFC13C2F58E}" type="presParOf" srcId="{067EA766-F03C-41CD-BA98-120EE6673BA0}" destId="{2FA43684-E5EA-4F02-8608-A2DE17EBD19C}" srcOrd="0" destOrd="0" presId="urn:microsoft.com/office/officeart/2005/8/layout/chevron2"/>
    <dgm:cxn modelId="{A71339D8-AE43-4D64-8081-1383F06000BF}" type="presParOf" srcId="{2FA43684-E5EA-4F02-8608-A2DE17EBD19C}" destId="{ACEB7625-2CC8-4981-B5CE-6D59C9FE11DB}" srcOrd="0" destOrd="0" presId="urn:microsoft.com/office/officeart/2005/8/layout/chevron2"/>
    <dgm:cxn modelId="{BFEFB886-40BC-4423-87EF-B2C434FAC546}" type="presParOf" srcId="{2FA43684-E5EA-4F02-8608-A2DE17EBD19C}" destId="{CE90CB2D-EDB0-4892-8DF8-F4D1A191EBD4}" srcOrd="1" destOrd="0" presId="urn:microsoft.com/office/officeart/2005/8/layout/chevron2"/>
    <dgm:cxn modelId="{2410D1EE-36BD-480B-89E6-1214D0EE9A0F}" type="presParOf" srcId="{067EA766-F03C-41CD-BA98-120EE6673BA0}" destId="{520475DE-0000-4FF9-8C0D-0F8D49C5C91F}" srcOrd="1" destOrd="0" presId="urn:microsoft.com/office/officeart/2005/8/layout/chevron2"/>
    <dgm:cxn modelId="{EC11D82F-B239-4238-874D-E00FFC7567B6}" type="presParOf" srcId="{067EA766-F03C-41CD-BA98-120EE6673BA0}" destId="{8CC17BDF-686F-4BF6-BFAF-79F10DE81AF7}" srcOrd="2" destOrd="0" presId="urn:microsoft.com/office/officeart/2005/8/layout/chevron2"/>
    <dgm:cxn modelId="{FEEEFF0A-5A1D-4B1F-9F73-DBBB48804C9C}" type="presParOf" srcId="{8CC17BDF-686F-4BF6-BFAF-79F10DE81AF7}" destId="{00CC8581-01CA-472E-8497-243C7BF69AE1}" srcOrd="0" destOrd="0" presId="urn:microsoft.com/office/officeart/2005/8/layout/chevron2"/>
    <dgm:cxn modelId="{492FDE5D-4C21-45AC-B1F9-4D9CE7E85B00}" type="presParOf" srcId="{8CC17BDF-686F-4BF6-BFAF-79F10DE81AF7}" destId="{923C5F83-F57B-498B-984B-C645EAE30071}" srcOrd="1" destOrd="0" presId="urn:microsoft.com/office/officeart/2005/8/layout/chevron2"/>
    <dgm:cxn modelId="{8D59F2C6-76A9-4916-A48D-72A46363EB50}" type="presParOf" srcId="{067EA766-F03C-41CD-BA98-120EE6673BA0}" destId="{89B580C1-210C-45B1-9D4A-D00E946B1D37}" srcOrd="3" destOrd="0" presId="urn:microsoft.com/office/officeart/2005/8/layout/chevron2"/>
    <dgm:cxn modelId="{250F3914-372B-4E25-885E-B2F2CFEB5514}" type="presParOf" srcId="{067EA766-F03C-41CD-BA98-120EE6673BA0}" destId="{1EA72BD9-A78C-454D-8706-2444CFF2A8D3}" srcOrd="4" destOrd="0" presId="urn:microsoft.com/office/officeart/2005/8/layout/chevron2"/>
    <dgm:cxn modelId="{10B9A24E-AAFF-4878-BAA3-B81BF028F3C9}" type="presParOf" srcId="{1EA72BD9-A78C-454D-8706-2444CFF2A8D3}" destId="{662383DD-4718-4635-B0AD-3A9A31DA6B75}" srcOrd="0" destOrd="0" presId="urn:microsoft.com/office/officeart/2005/8/layout/chevron2"/>
    <dgm:cxn modelId="{72E76F72-10B9-465B-949D-5EBCBDCC380E}" type="presParOf" srcId="{1EA72BD9-A78C-454D-8706-2444CFF2A8D3}" destId="{445F6AEF-BAA9-438D-8CE6-9F9C39E41C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096FA-51DA-43C5-8597-FF0D44EC55F1}" type="doc">
      <dgm:prSet loTypeId="urn:microsoft.com/office/officeart/2005/8/layout/vList6" loCatId="list" qsTypeId="urn:microsoft.com/office/officeart/2005/8/quickstyle/simple3" qsCatId="simple" csTypeId="urn:microsoft.com/office/officeart/2005/8/colors/accent6_5" csCatId="accent6" phldr="1"/>
      <dgm:spPr/>
      <dgm:t>
        <a:bodyPr/>
        <a:lstStyle/>
        <a:p>
          <a:endParaRPr lang="ru-RU"/>
        </a:p>
      </dgm:t>
    </dgm:pt>
    <dgm:pt modelId="{612C54FF-A9EC-454C-BB43-2D323950F8F1}">
      <dgm:prSet phldrT="[Текст]"/>
      <dgm:spPr>
        <a:ln w="38100">
          <a:solidFill>
            <a:schemeClr val="accent4">
              <a:lumMod val="50000"/>
            </a:schemeClr>
          </a:solidFill>
        </a:ln>
      </dgm:spPr>
      <dgm:t>
        <a:bodyPr/>
        <a:lstStyle/>
        <a:p>
          <a:r>
            <a:rPr lang="uk-UA" b="1" dirty="0" smtClean="0">
              <a:ln/>
            </a:rPr>
            <a:t>ЗАКЛАД ОСВІТИ</a:t>
          </a:r>
          <a:endParaRPr lang="ru-RU" dirty="0"/>
        </a:p>
      </dgm:t>
    </dgm:pt>
    <dgm:pt modelId="{35E52FA2-0B91-4FD8-9581-EFA9FC4AFD26}" type="parTrans" cxnId="{2ACE42BC-D493-4718-883D-2AF01FC8D574}">
      <dgm:prSet/>
      <dgm:spPr/>
      <dgm:t>
        <a:bodyPr/>
        <a:lstStyle/>
        <a:p>
          <a:endParaRPr lang="ru-RU"/>
        </a:p>
      </dgm:t>
    </dgm:pt>
    <dgm:pt modelId="{51AAA061-2737-40C1-826B-B51F5D1B1161}" type="sibTrans" cxnId="{2ACE42BC-D493-4718-883D-2AF01FC8D574}">
      <dgm:prSet/>
      <dgm:spPr/>
      <dgm:t>
        <a:bodyPr/>
        <a:lstStyle/>
        <a:p>
          <a:endParaRPr lang="ru-RU"/>
        </a:p>
      </dgm:t>
    </dgm:pt>
    <dgm:pt modelId="{AD26AAF6-EAD3-474A-89AC-DD69E122DB6E}">
      <dgm:prSet phldrT="[Текст]"/>
      <dgm:spPr>
        <a:solidFill>
          <a:schemeClr val="accent4">
            <a:alpha val="90000"/>
          </a:schemeClr>
        </a:solidFill>
      </dgm:spPr>
      <dgm:t>
        <a:bodyPr/>
        <a:lstStyle/>
        <a:p>
          <a:r>
            <a:rPr lang="uk-UA" b="1" dirty="0" smtClean="0"/>
            <a:t>Заява про наміри акредитувати освітньо-професійну програму</a:t>
          </a:r>
          <a:endParaRPr lang="ru-RU" dirty="0"/>
        </a:p>
      </dgm:t>
    </dgm:pt>
    <dgm:pt modelId="{917385A9-33C9-470E-B65A-BB3AD7E724BF}" type="parTrans" cxnId="{4D23989E-CF1A-44C6-ADD3-900C8871FBC5}">
      <dgm:prSet/>
      <dgm:spPr/>
      <dgm:t>
        <a:bodyPr/>
        <a:lstStyle/>
        <a:p>
          <a:endParaRPr lang="ru-RU"/>
        </a:p>
      </dgm:t>
    </dgm:pt>
    <dgm:pt modelId="{E8EC00CC-A149-4195-989A-F63BC85B2D58}" type="sibTrans" cxnId="{4D23989E-CF1A-44C6-ADD3-900C8871FBC5}">
      <dgm:prSet/>
      <dgm:spPr/>
      <dgm:t>
        <a:bodyPr/>
        <a:lstStyle/>
        <a:p>
          <a:endParaRPr lang="ru-RU"/>
        </a:p>
      </dgm:t>
    </dgm:pt>
    <dgm:pt modelId="{3171D45C-645C-4723-BDD9-A663FEDD394F}" type="pres">
      <dgm:prSet presAssocID="{D52096FA-51DA-43C5-8597-FF0D44EC55F1}" presName="Name0" presStyleCnt="0">
        <dgm:presLayoutVars>
          <dgm:dir/>
          <dgm:animLvl val="lvl"/>
          <dgm:resizeHandles/>
        </dgm:presLayoutVars>
      </dgm:prSet>
      <dgm:spPr/>
      <dgm:t>
        <a:bodyPr/>
        <a:lstStyle/>
        <a:p>
          <a:endParaRPr lang="ru-RU"/>
        </a:p>
      </dgm:t>
    </dgm:pt>
    <dgm:pt modelId="{84F6D262-8C9E-48E6-84C9-D8DD0ADD4262}" type="pres">
      <dgm:prSet presAssocID="{612C54FF-A9EC-454C-BB43-2D323950F8F1}" presName="linNode" presStyleCnt="0"/>
      <dgm:spPr/>
    </dgm:pt>
    <dgm:pt modelId="{C3BEEEDF-3404-4E48-9901-2997BDC8923B}" type="pres">
      <dgm:prSet presAssocID="{612C54FF-A9EC-454C-BB43-2D323950F8F1}" presName="parentShp" presStyleLbl="node1" presStyleIdx="0" presStyleCnt="1" custScaleX="130281" custLinFactNeighborX="-41667" custLinFactNeighborY="68410">
        <dgm:presLayoutVars>
          <dgm:bulletEnabled val="1"/>
        </dgm:presLayoutVars>
      </dgm:prSet>
      <dgm:spPr/>
      <dgm:t>
        <a:bodyPr/>
        <a:lstStyle/>
        <a:p>
          <a:endParaRPr lang="ru-RU"/>
        </a:p>
      </dgm:t>
    </dgm:pt>
    <dgm:pt modelId="{75C9158B-0F39-4153-89D0-EDEDC8FC5539}" type="pres">
      <dgm:prSet presAssocID="{612C54FF-A9EC-454C-BB43-2D323950F8F1}" presName="childShp" presStyleLbl="bgAccFollowNode1" presStyleIdx="0" presStyleCnt="1" custScaleX="132943">
        <dgm:presLayoutVars>
          <dgm:bulletEnabled val="1"/>
        </dgm:presLayoutVars>
      </dgm:prSet>
      <dgm:spPr/>
      <dgm:t>
        <a:bodyPr/>
        <a:lstStyle/>
        <a:p>
          <a:endParaRPr lang="ru-RU"/>
        </a:p>
      </dgm:t>
    </dgm:pt>
  </dgm:ptLst>
  <dgm:cxnLst>
    <dgm:cxn modelId="{2BF596EA-FDC6-4C14-A6A6-A23377A7D96E}" type="presOf" srcId="{612C54FF-A9EC-454C-BB43-2D323950F8F1}" destId="{C3BEEEDF-3404-4E48-9901-2997BDC8923B}" srcOrd="0" destOrd="0" presId="urn:microsoft.com/office/officeart/2005/8/layout/vList6"/>
    <dgm:cxn modelId="{4D23989E-CF1A-44C6-ADD3-900C8871FBC5}" srcId="{612C54FF-A9EC-454C-BB43-2D323950F8F1}" destId="{AD26AAF6-EAD3-474A-89AC-DD69E122DB6E}" srcOrd="0" destOrd="0" parTransId="{917385A9-33C9-470E-B65A-BB3AD7E724BF}" sibTransId="{E8EC00CC-A149-4195-989A-F63BC85B2D58}"/>
    <dgm:cxn modelId="{2ACE42BC-D493-4718-883D-2AF01FC8D574}" srcId="{D52096FA-51DA-43C5-8597-FF0D44EC55F1}" destId="{612C54FF-A9EC-454C-BB43-2D323950F8F1}" srcOrd="0" destOrd="0" parTransId="{35E52FA2-0B91-4FD8-9581-EFA9FC4AFD26}" sibTransId="{51AAA061-2737-40C1-826B-B51F5D1B1161}"/>
    <dgm:cxn modelId="{9F67C5D1-27DA-4516-AB4E-9AD2EDE56ADA}" type="presOf" srcId="{D52096FA-51DA-43C5-8597-FF0D44EC55F1}" destId="{3171D45C-645C-4723-BDD9-A663FEDD394F}" srcOrd="0" destOrd="0" presId="urn:microsoft.com/office/officeart/2005/8/layout/vList6"/>
    <dgm:cxn modelId="{23EC67DD-E5A7-4635-A6A5-C649ED3E0449}" type="presOf" srcId="{AD26AAF6-EAD3-474A-89AC-DD69E122DB6E}" destId="{75C9158B-0F39-4153-89D0-EDEDC8FC5539}" srcOrd="0" destOrd="0" presId="urn:microsoft.com/office/officeart/2005/8/layout/vList6"/>
    <dgm:cxn modelId="{43C9110C-8D08-4EDD-A9FA-A052AA3544E4}" type="presParOf" srcId="{3171D45C-645C-4723-BDD9-A663FEDD394F}" destId="{84F6D262-8C9E-48E6-84C9-D8DD0ADD4262}" srcOrd="0" destOrd="0" presId="urn:microsoft.com/office/officeart/2005/8/layout/vList6"/>
    <dgm:cxn modelId="{428EC8A8-045E-4148-B562-192550DB5CBD}" type="presParOf" srcId="{84F6D262-8C9E-48E6-84C9-D8DD0ADD4262}" destId="{C3BEEEDF-3404-4E48-9901-2997BDC8923B}" srcOrd="0" destOrd="0" presId="urn:microsoft.com/office/officeart/2005/8/layout/vList6"/>
    <dgm:cxn modelId="{9C2E96C0-207D-446C-B2B5-9C4F67398663}" type="presParOf" srcId="{84F6D262-8C9E-48E6-84C9-D8DD0ADD4262}" destId="{75C9158B-0F39-4153-89D0-EDEDC8FC55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FD5DB-EFCF-40A5-984D-E12A33B6C49E}"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ru-RU"/>
        </a:p>
      </dgm:t>
    </dgm:pt>
    <dgm:pt modelId="{D4AD15FF-C08C-44C5-8BE4-4536DAFA8E8A}">
      <dgm:prSet phldrT="[Текст]" custT="1"/>
      <dgm:spPr/>
      <dgm:t>
        <a:bodyPr/>
        <a:lstStyle/>
        <a:p>
          <a:r>
            <a:rPr lang="ru-RU" sz="2000" b="1" dirty="0" err="1" smtClean="0">
              <a:solidFill>
                <a:srgbClr val="C00000"/>
              </a:solidFill>
              <a:effectLst>
                <a:outerShdw blurRad="38100" dist="38100" dir="2700000" algn="tl">
                  <a:srgbClr val="000000">
                    <a:alpha val="43137"/>
                  </a:srgbClr>
                </a:outerShdw>
              </a:effectLst>
            </a:rPr>
            <a:t>Крок</a:t>
          </a:r>
          <a:r>
            <a:rPr lang="ru-RU" sz="2000" b="1" dirty="0" smtClean="0">
              <a:solidFill>
                <a:srgbClr val="C00000"/>
              </a:solidFill>
              <a:effectLst>
                <a:outerShdw blurRad="38100" dist="38100" dir="2700000" algn="tl">
                  <a:srgbClr val="000000">
                    <a:alpha val="43137"/>
                  </a:srgbClr>
                </a:outerShdw>
              </a:effectLst>
            </a:rPr>
            <a:t> перший</a:t>
          </a:r>
          <a:endParaRPr lang="ru-RU" sz="2000" b="1" dirty="0">
            <a:solidFill>
              <a:srgbClr val="C00000"/>
            </a:solidFill>
            <a:effectLst>
              <a:outerShdw blurRad="38100" dist="38100" dir="2700000" algn="tl">
                <a:srgbClr val="000000">
                  <a:alpha val="43137"/>
                </a:srgbClr>
              </a:outerShdw>
            </a:effectLst>
          </a:endParaRPr>
        </a:p>
      </dgm:t>
    </dgm:pt>
    <dgm:pt modelId="{B78CC22C-BFCA-4858-A97E-A10A08FA3BE8}" type="parTrans" cxnId="{3F20CD78-D31E-4088-9194-98FEB7C99E13}">
      <dgm:prSet/>
      <dgm:spPr/>
      <dgm:t>
        <a:bodyPr/>
        <a:lstStyle/>
        <a:p>
          <a:endParaRPr lang="ru-RU"/>
        </a:p>
      </dgm:t>
    </dgm:pt>
    <dgm:pt modelId="{6303D3F3-AF38-4E43-A688-D47AF53D2F54}" type="sibTrans" cxnId="{3F20CD78-D31E-4088-9194-98FEB7C99E13}">
      <dgm:prSet/>
      <dgm:spPr/>
      <dgm:t>
        <a:bodyPr/>
        <a:lstStyle/>
        <a:p>
          <a:endParaRPr lang="ru-RU"/>
        </a:p>
      </dgm:t>
    </dgm:pt>
    <dgm:pt modelId="{0C0BDF41-B379-4C70-8228-2B443DDA65F9}">
      <dgm:prSet phldrT="[Текст]" custT="1"/>
      <dgm:spPr/>
      <dgm:t>
        <a:bodyPr/>
        <a:lstStyle/>
        <a:p>
          <a:endParaRPr lang="ru-RU" sz="1800" dirty="0"/>
        </a:p>
      </dgm:t>
    </dgm:pt>
    <dgm:pt modelId="{FEF0223B-EA0B-42CC-BDF9-D484735C9C45}" type="parTrans" cxnId="{E4A27E18-676F-4FB2-92D5-60CFE06FF4C6}">
      <dgm:prSet/>
      <dgm:spPr/>
      <dgm:t>
        <a:bodyPr/>
        <a:lstStyle/>
        <a:p>
          <a:endParaRPr lang="ru-RU"/>
        </a:p>
      </dgm:t>
    </dgm:pt>
    <dgm:pt modelId="{1179F407-0575-4908-8B25-793ECF887B58}" type="sibTrans" cxnId="{E4A27E18-676F-4FB2-92D5-60CFE06FF4C6}">
      <dgm:prSet/>
      <dgm:spPr/>
      <dgm:t>
        <a:bodyPr/>
        <a:lstStyle/>
        <a:p>
          <a:endParaRPr lang="ru-RU"/>
        </a:p>
      </dgm:t>
    </dgm:pt>
    <dgm:pt modelId="{6199BA15-D3B6-48CC-B7CB-6B464E9282B8}" type="pres">
      <dgm:prSet presAssocID="{35CFD5DB-EFCF-40A5-984D-E12A33B6C49E}" presName="Name0" presStyleCnt="0">
        <dgm:presLayoutVars>
          <dgm:chMax/>
          <dgm:chPref/>
          <dgm:dir/>
          <dgm:animLvl val="lvl"/>
        </dgm:presLayoutVars>
      </dgm:prSet>
      <dgm:spPr/>
      <dgm:t>
        <a:bodyPr/>
        <a:lstStyle/>
        <a:p>
          <a:endParaRPr lang="ru-RU"/>
        </a:p>
      </dgm:t>
    </dgm:pt>
    <dgm:pt modelId="{EF06F93E-57AE-40C3-BA79-1D2D5C896C24}" type="pres">
      <dgm:prSet presAssocID="{D4AD15FF-C08C-44C5-8BE4-4536DAFA8E8A}" presName="composite" presStyleCnt="0"/>
      <dgm:spPr/>
    </dgm:pt>
    <dgm:pt modelId="{6EA2109F-F97E-4E15-AC93-868A785C5B04}" type="pres">
      <dgm:prSet presAssocID="{D4AD15FF-C08C-44C5-8BE4-4536DAFA8E8A}" presName="ParentAccentShape" presStyleLbl="trBgShp" presStyleIdx="0" presStyleCnt="2"/>
      <dgm:spPr/>
    </dgm:pt>
    <dgm:pt modelId="{75300F60-CCA1-4907-89E7-B96CD93B7538}" type="pres">
      <dgm:prSet presAssocID="{D4AD15FF-C08C-44C5-8BE4-4536DAFA8E8A}" presName="ParentText" presStyleLbl="revTx" presStyleIdx="0" presStyleCnt="2" custScaleX="118319" custScaleY="168205">
        <dgm:presLayoutVars>
          <dgm:chMax val="1"/>
          <dgm:chPref val="1"/>
          <dgm:bulletEnabled val="1"/>
        </dgm:presLayoutVars>
      </dgm:prSet>
      <dgm:spPr/>
      <dgm:t>
        <a:bodyPr/>
        <a:lstStyle/>
        <a:p>
          <a:endParaRPr lang="ru-RU"/>
        </a:p>
      </dgm:t>
    </dgm:pt>
    <dgm:pt modelId="{12883441-9861-4FCC-8A51-58909A81F7AC}" type="pres">
      <dgm:prSet presAssocID="{D4AD15FF-C08C-44C5-8BE4-4536DAFA8E8A}" presName="ChildText" presStyleLbl="revTx" presStyleIdx="1" presStyleCnt="2">
        <dgm:presLayoutVars>
          <dgm:chMax val="0"/>
          <dgm:chPref val="0"/>
        </dgm:presLayoutVars>
      </dgm:prSet>
      <dgm:spPr/>
      <dgm:t>
        <a:bodyPr/>
        <a:lstStyle/>
        <a:p>
          <a:endParaRPr lang="ru-RU"/>
        </a:p>
      </dgm:t>
    </dgm:pt>
    <dgm:pt modelId="{9A867FA1-D76C-4162-AD54-E2050D278BBC}" type="pres">
      <dgm:prSet presAssocID="{D4AD15FF-C08C-44C5-8BE4-4536DAFA8E8A}" presName="ChildAccentShape" presStyleLbl="trBgShp" presStyleIdx="1" presStyleCnt="2"/>
      <dgm:spPr/>
    </dgm:pt>
    <dgm:pt modelId="{B227783A-931F-4E10-889A-77B9B1A284A7}" type="pres">
      <dgm:prSet presAssocID="{D4AD15FF-C08C-44C5-8BE4-4536DAFA8E8A}" presName="Image" presStyleLbl="alignImgPlace1" presStyleIdx="0" presStyleCnt="1" custScaleY="20501" custLinFactNeighborX="-30311" custLinFactNeighborY="57568"/>
      <dgm:spPr/>
    </dgm:pt>
  </dgm:ptLst>
  <dgm:cxnLst>
    <dgm:cxn modelId="{E4A27E18-676F-4FB2-92D5-60CFE06FF4C6}" srcId="{D4AD15FF-C08C-44C5-8BE4-4536DAFA8E8A}" destId="{0C0BDF41-B379-4C70-8228-2B443DDA65F9}" srcOrd="0" destOrd="0" parTransId="{FEF0223B-EA0B-42CC-BDF9-D484735C9C45}" sibTransId="{1179F407-0575-4908-8B25-793ECF887B58}"/>
    <dgm:cxn modelId="{298213B8-05A0-491C-ADC3-7DCCAEC38E87}" type="presOf" srcId="{0C0BDF41-B379-4C70-8228-2B443DDA65F9}" destId="{12883441-9861-4FCC-8A51-58909A81F7AC}" srcOrd="0" destOrd="0" presId="urn:microsoft.com/office/officeart/2009/3/layout/SnapshotPictureList"/>
    <dgm:cxn modelId="{A574226B-3FE7-4118-BE77-16BCBB7F18B8}" type="presOf" srcId="{35CFD5DB-EFCF-40A5-984D-E12A33B6C49E}" destId="{6199BA15-D3B6-48CC-B7CB-6B464E9282B8}" srcOrd="0" destOrd="0" presId="urn:microsoft.com/office/officeart/2009/3/layout/SnapshotPictureList"/>
    <dgm:cxn modelId="{3F20CD78-D31E-4088-9194-98FEB7C99E13}" srcId="{35CFD5DB-EFCF-40A5-984D-E12A33B6C49E}" destId="{D4AD15FF-C08C-44C5-8BE4-4536DAFA8E8A}" srcOrd="0" destOrd="0" parTransId="{B78CC22C-BFCA-4858-A97E-A10A08FA3BE8}" sibTransId="{6303D3F3-AF38-4E43-A688-D47AF53D2F54}"/>
    <dgm:cxn modelId="{1418878A-0154-4091-BD05-11B7767030FD}" type="presOf" srcId="{D4AD15FF-C08C-44C5-8BE4-4536DAFA8E8A}" destId="{75300F60-CCA1-4907-89E7-B96CD93B7538}" srcOrd="0" destOrd="0" presId="urn:microsoft.com/office/officeart/2009/3/layout/SnapshotPictureList"/>
    <dgm:cxn modelId="{E27071D4-8009-432A-9332-D28A306D1D45}" type="presParOf" srcId="{6199BA15-D3B6-48CC-B7CB-6B464E9282B8}" destId="{EF06F93E-57AE-40C3-BA79-1D2D5C896C24}" srcOrd="0" destOrd="0" presId="urn:microsoft.com/office/officeart/2009/3/layout/SnapshotPictureList"/>
    <dgm:cxn modelId="{7A611337-10C3-4E83-A85A-E1D3396B2B80}" type="presParOf" srcId="{EF06F93E-57AE-40C3-BA79-1D2D5C896C24}" destId="{6EA2109F-F97E-4E15-AC93-868A785C5B04}" srcOrd="0" destOrd="0" presId="urn:microsoft.com/office/officeart/2009/3/layout/SnapshotPictureList"/>
    <dgm:cxn modelId="{DBCC2E9D-1476-454C-B921-2E8971EAFD0D}" type="presParOf" srcId="{EF06F93E-57AE-40C3-BA79-1D2D5C896C24}" destId="{75300F60-CCA1-4907-89E7-B96CD93B7538}" srcOrd="1" destOrd="0" presId="urn:microsoft.com/office/officeart/2009/3/layout/SnapshotPictureList"/>
    <dgm:cxn modelId="{638A71B1-00F7-4595-B3BD-D9D752C66812}" type="presParOf" srcId="{EF06F93E-57AE-40C3-BA79-1D2D5C896C24}" destId="{12883441-9861-4FCC-8A51-58909A81F7AC}" srcOrd="2" destOrd="0" presId="urn:microsoft.com/office/officeart/2009/3/layout/SnapshotPictureList"/>
    <dgm:cxn modelId="{BEF2C057-8E53-41E7-B76C-9E50EBF736C7}" type="presParOf" srcId="{EF06F93E-57AE-40C3-BA79-1D2D5C896C24}" destId="{9A867FA1-D76C-4162-AD54-E2050D278BBC}" srcOrd="3" destOrd="0" presId="urn:microsoft.com/office/officeart/2009/3/layout/SnapshotPictureList"/>
    <dgm:cxn modelId="{06900B08-4E29-4F55-8978-299E07F695CA}" type="presParOf" srcId="{EF06F93E-57AE-40C3-BA79-1D2D5C896C24}" destId="{B227783A-931F-4E10-889A-77B9B1A284A7}"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636E4-A2FA-4A6A-9F8E-F4187EA56CA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5AB62B6F-ED66-4622-86A3-669D4540B9A5}">
      <dgm:prSet phldrT="[Текст]"/>
      <dgm:spPr>
        <a:solidFill>
          <a:schemeClr val="accent3">
            <a:lumMod val="75000"/>
          </a:schemeClr>
        </a:solidFill>
        <a:ln w="38100">
          <a:solidFill>
            <a:srgbClr val="7030A0"/>
          </a:solidFill>
        </a:ln>
      </dgm:spPr>
      <dgm:t>
        <a:bodyPr/>
        <a:lstStyle/>
        <a:p>
          <a:pPr rtl="0"/>
          <a:r>
            <a:rPr lang="uk-UA" b="1" dirty="0" smtClean="0">
              <a:solidFill>
                <a:schemeClr val="bg2">
                  <a:lumMod val="75000"/>
                </a:schemeClr>
              </a:solidFill>
              <a:latin typeface="Arial Black" panose="020B0A04020102020204" pitchFamily="34" charset="0"/>
            </a:rPr>
            <a:t>Заява про проведення акредитації освітньо-професійної програми</a:t>
          </a:r>
          <a:endParaRPr lang="ru-RU" dirty="0">
            <a:solidFill>
              <a:schemeClr val="bg2">
                <a:lumMod val="75000"/>
              </a:schemeClr>
            </a:solidFill>
            <a:latin typeface="Arial Black" panose="020B0A04020102020204" pitchFamily="34" charset="0"/>
          </a:endParaRPr>
        </a:p>
      </dgm:t>
    </dgm:pt>
    <dgm:pt modelId="{7454B8E9-C3B2-4BBF-A8CF-FFCBD71419FB}" type="parTrans" cxnId="{D0DFB057-A07E-4077-95F5-061CC907A712}">
      <dgm:prSet/>
      <dgm:spPr/>
      <dgm:t>
        <a:bodyPr/>
        <a:lstStyle/>
        <a:p>
          <a:endParaRPr lang="ru-RU"/>
        </a:p>
      </dgm:t>
    </dgm:pt>
    <dgm:pt modelId="{5A84A99E-FFDF-4DFB-BD3E-26D03FCE2F9F}" type="sibTrans" cxnId="{D0DFB057-A07E-4077-95F5-061CC907A712}">
      <dgm:prSet/>
      <dgm:spPr/>
      <dgm:t>
        <a:bodyPr/>
        <a:lstStyle/>
        <a:p>
          <a:endParaRPr lang="ru-RU"/>
        </a:p>
      </dgm:t>
    </dgm:pt>
    <dgm:pt modelId="{935E9AEC-795A-4477-B591-7DF0BB441A63}">
      <dgm:prSet/>
      <dgm:spPr>
        <a:solidFill>
          <a:schemeClr val="accent5">
            <a:lumMod val="60000"/>
            <a:lumOff val="40000"/>
          </a:schemeClr>
        </a:solidFill>
        <a:ln w="38100">
          <a:solidFill>
            <a:srgbClr val="7030A0"/>
          </a:solidFill>
        </a:ln>
      </dgm:spPr>
      <dgm:t>
        <a:bodyPr/>
        <a:lstStyle/>
        <a:p>
          <a:pPr rtl="0"/>
          <a:r>
            <a:rPr lang="uk-UA" b="1" dirty="0" smtClean="0">
              <a:solidFill>
                <a:schemeClr val="bg2">
                  <a:lumMod val="50000"/>
                </a:schemeClr>
              </a:solidFill>
              <a:latin typeface="Arial Black" panose="020B0A04020102020204" pitchFamily="34" charset="0"/>
            </a:rPr>
            <a:t>Освітньо-професійна програма та навчальний план за цією програмою</a:t>
          </a:r>
          <a:endParaRPr lang="uk-UA" dirty="0">
            <a:solidFill>
              <a:schemeClr val="bg2">
                <a:lumMod val="50000"/>
              </a:schemeClr>
            </a:solidFill>
            <a:latin typeface="Arial Black" panose="020B0A04020102020204" pitchFamily="34" charset="0"/>
          </a:endParaRPr>
        </a:p>
      </dgm:t>
    </dgm:pt>
    <dgm:pt modelId="{B5D3FE47-74E6-48C9-BC37-DF3ABDED792B}" type="parTrans" cxnId="{DBF50C03-EBC3-41D2-8799-D57DFE4254C3}">
      <dgm:prSet/>
      <dgm:spPr/>
      <dgm:t>
        <a:bodyPr/>
        <a:lstStyle/>
        <a:p>
          <a:endParaRPr lang="ru-RU"/>
        </a:p>
      </dgm:t>
    </dgm:pt>
    <dgm:pt modelId="{0A38ECF3-D84E-4C2D-B3F4-753D7596CEED}" type="sibTrans" cxnId="{DBF50C03-EBC3-41D2-8799-D57DFE4254C3}">
      <dgm:prSet/>
      <dgm:spPr/>
      <dgm:t>
        <a:bodyPr/>
        <a:lstStyle/>
        <a:p>
          <a:endParaRPr lang="ru-RU"/>
        </a:p>
      </dgm:t>
    </dgm:pt>
    <dgm:pt modelId="{E850E74E-ECB2-4EF2-87E8-31475E19B925}">
      <dgm:prSet/>
      <dgm:spPr>
        <a:solidFill>
          <a:schemeClr val="accent6">
            <a:lumMod val="40000"/>
            <a:lumOff val="60000"/>
          </a:schemeClr>
        </a:solidFill>
        <a:ln w="38100">
          <a:solidFill>
            <a:srgbClr val="7030A0"/>
          </a:solidFill>
        </a:ln>
      </dgm:spPr>
      <dgm:t>
        <a:bodyPr/>
        <a:lstStyle/>
        <a:p>
          <a:pPr rtl="0"/>
          <a:r>
            <a:rPr lang="uk-UA" b="1" dirty="0" smtClean="0">
              <a:solidFill>
                <a:schemeClr val="tx2">
                  <a:lumMod val="10000"/>
                </a:schemeClr>
              </a:solidFill>
              <a:latin typeface="Arial Black" panose="020B0A04020102020204" pitchFamily="34" charset="0"/>
            </a:rPr>
            <a:t>Відомості про </a:t>
          </a:r>
          <a:r>
            <a:rPr lang="uk-UA" b="1" dirty="0" err="1" smtClean="0">
              <a:solidFill>
                <a:schemeClr val="tx2">
                  <a:lumMod val="10000"/>
                </a:schemeClr>
              </a:solidFill>
              <a:latin typeface="Arial Black" panose="020B0A04020102020204" pitchFamily="34" charset="0"/>
            </a:rPr>
            <a:t>самооцінювання</a:t>
          </a:r>
          <a:r>
            <a:rPr lang="uk-UA" b="1" dirty="0" smtClean="0">
              <a:solidFill>
                <a:schemeClr val="tx2">
                  <a:lumMod val="10000"/>
                </a:schemeClr>
              </a:solidFill>
              <a:latin typeface="Arial Black" panose="020B0A04020102020204" pitchFamily="34" charset="0"/>
            </a:rPr>
            <a:t> відповідно до критеріїв</a:t>
          </a:r>
          <a:endParaRPr lang="uk-UA" dirty="0">
            <a:solidFill>
              <a:schemeClr val="tx2">
                <a:lumMod val="10000"/>
              </a:schemeClr>
            </a:solidFill>
            <a:latin typeface="Arial Black" panose="020B0A04020102020204" pitchFamily="34" charset="0"/>
          </a:endParaRPr>
        </a:p>
      </dgm:t>
    </dgm:pt>
    <dgm:pt modelId="{2968574B-5211-4318-B5C7-0AC1251E4D76}" type="parTrans" cxnId="{0CCC3DE4-434A-4961-B957-94D15FD06666}">
      <dgm:prSet/>
      <dgm:spPr/>
      <dgm:t>
        <a:bodyPr/>
        <a:lstStyle/>
        <a:p>
          <a:endParaRPr lang="ru-RU"/>
        </a:p>
      </dgm:t>
    </dgm:pt>
    <dgm:pt modelId="{58618225-4440-4EC4-A54C-54805E6FB568}" type="sibTrans" cxnId="{0CCC3DE4-434A-4961-B957-94D15FD06666}">
      <dgm:prSet/>
      <dgm:spPr/>
      <dgm:t>
        <a:bodyPr/>
        <a:lstStyle/>
        <a:p>
          <a:endParaRPr lang="ru-RU"/>
        </a:p>
      </dgm:t>
    </dgm:pt>
    <dgm:pt modelId="{3669F663-9CBC-42BA-B549-EF9C7AAEC21C}">
      <dgm:prSet/>
      <dgm:spPr>
        <a:solidFill>
          <a:schemeClr val="accent1">
            <a:lumMod val="60000"/>
            <a:lumOff val="40000"/>
          </a:schemeClr>
        </a:solidFill>
        <a:ln w="38100"/>
      </dgm:spPr>
      <dgm:t>
        <a:bodyPr/>
        <a:lstStyle/>
        <a:p>
          <a:pPr rtl="0"/>
          <a:r>
            <a:rPr lang="uk-UA" b="1" dirty="0" smtClean="0">
              <a:solidFill>
                <a:schemeClr val="tx2">
                  <a:lumMod val="10000"/>
                </a:schemeClr>
              </a:solidFill>
              <a:latin typeface="Arial Black" panose="020B0A04020102020204" pitchFamily="34" charset="0"/>
            </a:rPr>
            <a:t>Рецензії (відгуки) роботодавців та/або керівників баз виробничих практик за останні п’ять років </a:t>
          </a:r>
          <a:r>
            <a:rPr lang="uk-UA" i="1" dirty="0" smtClean="0">
              <a:solidFill>
                <a:schemeClr val="tx2">
                  <a:lumMod val="10000"/>
                </a:schemeClr>
              </a:solidFill>
              <a:latin typeface="Arial Black" panose="020B0A04020102020204" pitchFamily="34" charset="0"/>
            </a:rPr>
            <a:t>(за наявності)</a:t>
          </a:r>
          <a:endParaRPr lang="uk-UA" dirty="0">
            <a:solidFill>
              <a:schemeClr val="tx2">
                <a:lumMod val="10000"/>
              </a:schemeClr>
            </a:solidFill>
            <a:latin typeface="Arial Black" panose="020B0A04020102020204" pitchFamily="34" charset="0"/>
          </a:endParaRPr>
        </a:p>
      </dgm:t>
    </dgm:pt>
    <dgm:pt modelId="{964FEC17-C9A4-4699-8A2E-B7C5F9BDC59C}" type="parTrans" cxnId="{15F8ACD8-01B6-435F-86C4-D0BE45CBA3A7}">
      <dgm:prSet/>
      <dgm:spPr/>
      <dgm:t>
        <a:bodyPr/>
        <a:lstStyle/>
        <a:p>
          <a:endParaRPr lang="ru-RU"/>
        </a:p>
      </dgm:t>
    </dgm:pt>
    <dgm:pt modelId="{016B4EEA-BF81-450B-B144-B9D65A823216}" type="sibTrans" cxnId="{15F8ACD8-01B6-435F-86C4-D0BE45CBA3A7}">
      <dgm:prSet/>
      <dgm:spPr/>
      <dgm:t>
        <a:bodyPr/>
        <a:lstStyle/>
        <a:p>
          <a:endParaRPr lang="ru-RU"/>
        </a:p>
      </dgm:t>
    </dgm:pt>
    <dgm:pt modelId="{58510B48-2C02-4792-A60F-402CCCCAEE4C}" type="pres">
      <dgm:prSet presAssocID="{67A636E4-A2FA-4A6A-9F8E-F4187EA56CA1}" presName="CompostProcess" presStyleCnt="0">
        <dgm:presLayoutVars>
          <dgm:dir/>
          <dgm:resizeHandles val="exact"/>
        </dgm:presLayoutVars>
      </dgm:prSet>
      <dgm:spPr/>
      <dgm:t>
        <a:bodyPr/>
        <a:lstStyle/>
        <a:p>
          <a:endParaRPr lang="ru-RU"/>
        </a:p>
      </dgm:t>
    </dgm:pt>
    <dgm:pt modelId="{76DDB665-83EA-451B-AB39-3BE26D3E0EFF}" type="pres">
      <dgm:prSet presAssocID="{67A636E4-A2FA-4A6A-9F8E-F4187EA56CA1}" presName="arrow" presStyleLbl="bgShp" presStyleIdx="0" presStyleCnt="1"/>
      <dgm:spPr/>
    </dgm:pt>
    <dgm:pt modelId="{44B5BAA7-02F0-4632-AB61-E5E6A4F54067}" type="pres">
      <dgm:prSet presAssocID="{67A636E4-A2FA-4A6A-9F8E-F4187EA56CA1}" presName="linearProcess" presStyleCnt="0"/>
      <dgm:spPr/>
    </dgm:pt>
    <dgm:pt modelId="{4EC70F14-806A-4103-9ED7-10B110C44822}" type="pres">
      <dgm:prSet presAssocID="{5AB62B6F-ED66-4622-86A3-669D4540B9A5}" presName="textNode" presStyleLbl="node1" presStyleIdx="0" presStyleCnt="4">
        <dgm:presLayoutVars>
          <dgm:bulletEnabled val="1"/>
        </dgm:presLayoutVars>
      </dgm:prSet>
      <dgm:spPr/>
      <dgm:t>
        <a:bodyPr/>
        <a:lstStyle/>
        <a:p>
          <a:endParaRPr lang="ru-RU"/>
        </a:p>
      </dgm:t>
    </dgm:pt>
    <dgm:pt modelId="{D71D42C2-3BB2-401F-BBDA-E4CD1E60AA18}" type="pres">
      <dgm:prSet presAssocID="{5A84A99E-FFDF-4DFB-BD3E-26D03FCE2F9F}" presName="sibTrans" presStyleCnt="0"/>
      <dgm:spPr/>
    </dgm:pt>
    <dgm:pt modelId="{994ECB14-3D1E-4235-BB1D-90260C78F550}" type="pres">
      <dgm:prSet presAssocID="{935E9AEC-795A-4477-B591-7DF0BB441A63}" presName="textNode" presStyleLbl="node1" presStyleIdx="1" presStyleCnt="4">
        <dgm:presLayoutVars>
          <dgm:bulletEnabled val="1"/>
        </dgm:presLayoutVars>
      </dgm:prSet>
      <dgm:spPr/>
      <dgm:t>
        <a:bodyPr/>
        <a:lstStyle/>
        <a:p>
          <a:endParaRPr lang="ru-RU"/>
        </a:p>
      </dgm:t>
    </dgm:pt>
    <dgm:pt modelId="{1CEBEC26-A4A1-430E-B123-6B942D541C17}" type="pres">
      <dgm:prSet presAssocID="{0A38ECF3-D84E-4C2D-B3F4-753D7596CEED}" presName="sibTrans" presStyleCnt="0"/>
      <dgm:spPr/>
    </dgm:pt>
    <dgm:pt modelId="{5164ED27-3CE2-4F04-89E7-10ADFFFDD799}" type="pres">
      <dgm:prSet presAssocID="{E850E74E-ECB2-4EF2-87E8-31475E19B925}" presName="textNode" presStyleLbl="node1" presStyleIdx="2" presStyleCnt="4" custLinFactNeighborX="-3843" custLinFactNeighborY="-2194">
        <dgm:presLayoutVars>
          <dgm:bulletEnabled val="1"/>
        </dgm:presLayoutVars>
      </dgm:prSet>
      <dgm:spPr/>
      <dgm:t>
        <a:bodyPr/>
        <a:lstStyle/>
        <a:p>
          <a:endParaRPr lang="ru-RU"/>
        </a:p>
      </dgm:t>
    </dgm:pt>
    <dgm:pt modelId="{2CBEB58B-7415-470F-B87D-8C1EC962C83E}" type="pres">
      <dgm:prSet presAssocID="{58618225-4440-4EC4-A54C-54805E6FB568}" presName="sibTrans" presStyleCnt="0"/>
      <dgm:spPr/>
    </dgm:pt>
    <dgm:pt modelId="{31640BDC-48CD-406B-8F00-BDE5C6D79E80}" type="pres">
      <dgm:prSet presAssocID="{3669F663-9CBC-42BA-B549-EF9C7AAEC21C}" presName="textNode" presStyleLbl="node1" presStyleIdx="3" presStyleCnt="4">
        <dgm:presLayoutVars>
          <dgm:bulletEnabled val="1"/>
        </dgm:presLayoutVars>
      </dgm:prSet>
      <dgm:spPr/>
      <dgm:t>
        <a:bodyPr/>
        <a:lstStyle/>
        <a:p>
          <a:endParaRPr lang="ru-RU"/>
        </a:p>
      </dgm:t>
    </dgm:pt>
  </dgm:ptLst>
  <dgm:cxnLst>
    <dgm:cxn modelId="{15F8ACD8-01B6-435F-86C4-D0BE45CBA3A7}" srcId="{67A636E4-A2FA-4A6A-9F8E-F4187EA56CA1}" destId="{3669F663-9CBC-42BA-B549-EF9C7AAEC21C}" srcOrd="3" destOrd="0" parTransId="{964FEC17-C9A4-4699-8A2E-B7C5F9BDC59C}" sibTransId="{016B4EEA-BF81-450B-B144-B9D65A823216}"/>
    <dgm:cxn modelId="{28F5A898-ADEA-4311-9470-7407CF494710}" type="presOf" srcId="{E850E74E-ECB2-4EF2-87E8-31475E19B925}" destId="{5164ED27-3CE2-4F04-89E7-10ADFFFDD799}" srcOrd="0" destOrd="0" presId="urn:microsoft.com/office/officeart/2005/8/layout/hProcess9"/>
    <dgm:cxn modelId="{DBF50C03-EBC3-41D2-8799-D57DFE4254C3}" srcId="{67A636E4-A2FA-4A6A-9F8E-F4187EA56CA1}" destId="{935E9AEC-795A-4477-B591-7DF0BB441A63}" srcOrd="1" destOrd="0" parTransId="{B5D3FE47-74E6-48C9-BC37-DF3ABDED792B}" sibTransId="{0A38ECF3-D84E-4C2D-B3F4-753D7596CEED}"/>
    <dgm:cxn modelId="{D0DFB057-A07E-4077-95F5-061CC907A712}" srcId="{67A636E4-A2FA-4A6A-9F8E-F4187EA56CA1}" destId="{5AB62B6F-ED66-4622-86A3-669D4540B9A5}" srcOrd="0" destOrd="0" parTransId="{7454B8E9-C3B2-4BBF-A8CF-FFCBD71419FB}" sibTransId="{5A84A99E-FFDF-4DFB-BD3E-26D03FCE2F9F}"/>
    <dgm:cxn modelId="{0CCC3DE4-434A-4961-B957-94D15FD06666}" srcId="{67A636E4-A2FA-4A6A-9F8E-F4187EA56CA1}" destId="{E850E74E-ECB2-4EF2-87E8-31475E19B925}" srcOrd="2" destOrd="0" parTransId="{2968574B-5211-4318-B5C7-0AC1251E4D76}" sibTransId="{58618225-4440-4EC4-A54C-54805E6FB568}"/>
    <dgm:cxn modelId="{80D65AD8-47F4-45EA-987F-EAD59F614202}" type="presOf" srcId="{5AB62B6F-ED66-4622-86A3-669D4540B9A5}" destId="{4EC70F14-806A-4103-9ED7-10B110C44822}" srcOrd="0" destOrd="0" presId="urn:microsoft.com/office/officeart/2005/8/layout/hProcess9"/>
    <dgm:cxn modelId="{8B8095F1-1E2C-471E-BCE6-EDCBD79D05BC}" type="presOf" srcId="{935E9AEC-795A-4477-B591-7DF0BB441A63}" destId="{994ECB14-3D1E-4235-BB1D-90260C78F550}" srcOrd="0" destOrd="0" presId="urn:microsoft.com/office/officeart/2005/8/layout/hProcess9"/>
    <dgm:cxn modelId="{E3FD2772-EA0E-4CE9-B085-B50F4F2939E3}" type="presOf" srcId="{3669F663-9CBC-42BA-B549-EF9C7AAEC21C}" destId="{31640BDC-48CD-406B-8F00-BDE5C6D79E80}" srcOrd="0" destOrd="0" presId="urn:microsoft.com/office/officeart/2005/8/layout/hProcess9"/>
    <dgm:cxn modelId="{43B27AB8-0595-49E9-936A-8A4A016129DE}" type="presOf" srcId="{67A636E4-A2FA-4A6A-9F8E-F4187EA56CA1}" destId="{58510B48-2C02-4792-A60F-402CCCCAEE4C}" srcOrd="0" destOrd="0" presId="urn:microsoft.com/office/officeart/2005/8/layout/hProcess9"/>
    <dgm:cxn modelId="{E7B3944C-12EE-428F-AFA5-C6727B3D9B40}" type="presParOf" srcId="{58510B48-2C02-4792-A60F-402CCCCAEE4C}" destId="{76DDB665-83EA-451B-AB39-3BE26D3E0EFF}" srcOrd="0" destOrd="0" presId="urn:microsoft.com/office/officeart/2005/8/layout/hProcess9"/>
    <dgm:cxn modelId="{BD897D1A-76E3-4B37-8C17-A7EB4262FF83}" type="presParOf" srcId="{58510B48-2C02-4792-A60F-402CCCCAEE4C}" destId="{44B5BAA7-02F0-4632-AB61-E5E6A4F54067}" srcOrd="1" destOrd="0" presId="urn:microsoft.com/office/officeart/2005/8/layout/hProcess9"/>
    <dgm:cxn modelId="{0A1825DB-2535-4AA4-9D05-EC5E991FDED8}" type="presParOf" srcId="{44B5BAA7-02F0-4632-AB61-E5E6A4F54067}" destId="{4EC70F14-806A-4103-9ED7-10B110C44822}" srcOrd="0" destOrd="0" presId="urn:microsoft.com/office/officeart/2005/8/layout/hProcess9"/>
    <dgm:cxn modelId="{2C429E0B-AD63-49E7-B379-BDA043843585}" type="presParOf" srcId="{44B5BAA7-02F0-4632-AB61-E5E6A4F54067}" destId="{D71D42C2-3BB2-401F-BBDA-E4CD1E60AA18}" srcOrd="1" destOrd="0" presId="urn:microsoft.com/office/officeart/2005/8/layout/hProcess9"/>
    <dgm:cxn modelId="{4CADBA60-4093-4509-8ACE-3FCEBFD2402D}" type="presParOf" srcId="{44B5BAA7-02F0-4632-AB61-E5E6A4F54067}" destId="{994ECB14-3D1E-4235-BB1D-90260C78F550}" srcOrd="2" destOrd="0" presId="urn:microsoft.com/office/officeart/2005/8/layout/hProcess9"/>
    <dgm:cxn modelId="{A9110503-91A6-43BE-9124-ACA854DF58F3}" type="presParOf" srcId="{44B5BAA7-02F0-4632-AB61-E5E6A4F54067}" destId="{1CEBEC26-A4A1-430E-B123-6B942D541C17}" srcOrd="3" destOrd="0" presId="urn:microsoft.com/office/officeart/2005/8/layout/hProcess9"/>
    <dgm:cxn modelId="{D019E278-CC42-4272-8042-2C0C0E4BA2E3}" type="presParOf" srcId="{44B5BAA7-02F0-4632-AB61-E5E6A4F54067}" destId="{5164ED27-3CE2-4F04-89E7-10ADFFFDD799}" srcOrd="4" destOrd="0" presId="urn:microsoft.com/office/officeart/2005/8/layout/hProcess9"/>
    <dgm:cxn modelId="{C6FC6D6D-5C5D-4661-A50F-CA6902EB22DE}" type="presParOf" srcId="{44B5BAA7-02F0-4632-AB61-E5E6A4F54067}" destId="{2CBEB58B-7415-470F-B87D-8C1EC962C83E}" srcOrd="5" destOrd="0" presId="urn:microsoft.com/office/officeart/2005/8/layout/hProcess9"/>
    <dgm:cxn modelId="{79E0F82F-C000-42FF-A18A-554FDB692C85}" type="presParOf" srcId="{44B5BAA7-02F0-4632-AB61-E5E6A4F54067}" destId="{31640BDC-48CD-406B-8F00-BDE5C6D79E8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CFD5DB-EFCF-40A5-984D-E12A33B6C49E}"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ru-RU"/>
        </a:p>
      </dgm:t>
    </dgm:pt>
    <dgm:pt modelId="{D4AD15FF-C08C-44C5-8BE4-4536DAFA8E8A}">
      <dgm:prSet phldrT="[Текст]" custT="1"/>
      <dgm:spPr/>
      <dgm:t>
        <a:bodyPr/>
        <a:lstStyle/>
        <a:p>
          <a:r>
            <a:rPr lang="ru-RU" sz="2000" b="1" dirty="0" err="1" smtClean="0">
              <a:solidFill>
                <a:srgbClr val="C00000"/>
              </a:solidFill>
              <a:effectLst>
                <a:outerShdw blurRad="38100" dist="38100" dir="2700000" algn="tl">
                  <a:srgbClr val="000000">
                    <a:alpha val="43137"/>
                  </a:srgbClr>
                </a:outerShdw>
              </a:effectLst>
            </a:rPr>
            <a:t>Крок</a:t>
          </a:r>
          <a:r>
            <a:rPr lang="ru-RU" sz="2000" b="1" dirty="0" smtClean="0">
              <a:solidFill>
                <a:srgbClr val="C00000"/>
              </a:solidFill>
              <a:effectLst>
                <a:outerShdw blurRad="38100" dist="38100" dir="2700000" algn="tl">
                  <a:srgbClr val="000000">
                    <a:alpha val="43137"/>
                  </a:srgbClr>
                </a:outerShdw>
              </a:effectLst>
            </a:rPr>
            <a:t> </a:t>
          </a:r>
          <a:r>
            <a:rPr lang="ru-RU" sz="2000" b="1" dirty="0" err="1" smtClean="0">
              <a:solidFill>
                <a:srgbClr val="C00000"/>
              </a:solidFill>
              <a:effectLst>
                <a:outerShdw blurRad="38100" dist="38100" dir="2700000" algn="tl">
                  <a:srgbClr val="000000">
                    <a:alpha val="43137"/>
                  </a:srgbClr>
                </a:outerShdw>
              </a:effectLst>
            </a:rPr>
            <a:t>другий</a:t>
          </a:r>
          <a:endParaRPr lang="ru-RU" sz="2000" b="1" dirty="0">
            <a:solidFill>
              <a:srgbClr val="C00000"/>
            </a:solidFill>
            <a:effectLst>
              <a:outerShdw blurRad="38100" dist="38100" dir="2700000" algn="tl">
                <a:srgbClr val="000000">
                  <a:alpha val="43137"/>
                </a:srgbClr>
              </a:outerShdw>
            </a:effectLst>
          </a:endParaRPr>
        </a:p>
      </dgm:t>
    </dgm:pt>
    <dgm:pt modelId="{B78CC22C-BFCA-4858-A97E-A10A08FA3BE8}" type="parTrans" cxnId="{3F20CD78-D31E-4088-9194-98FEB7C99E13}">
      <dgm:prSet/>
      <dgm:spPr/>
      <dgm:t>
        <a:bodyPr/>
        <a:lstStyle/>
        <a:p>
          <a:endParaRPr lang="ru-RU"/>
        </a:p>
      </dgm:t>
    </dgm:pt>
    <dgm:pt modelId="{6303D3F3-AF38-4E43-A688-D47AF53D2F54}" type="sibTrans" cxnId="{3F20CD78-D31E-4088-9194-98FEB7C99E13}">
      <dgm:prSet/>
      <dgm:spPr/>
      <dgm:t>
        <a:bodyPr/>
        <a:lstStyle/>
        <a:p>
          <a:endParaRPr lang="ru-RU"/>
        </a:p>
      </dgm:t>
    </dgm:pt>
    <dgm:pt modelId="{0C0BDF41-B379-4C70-8228-2B443DDA65F9}">
      <dgm:prSet phldrT="[Текст]" custT="1"/>
      <dgm:spPr/>
      <dgm:t>
        <a:bodyPr/>
        <a:lstStyle/>
        <a:p>
          <a:endParaRPr lang="ru-RU" sz="1800" dirty="0"/>
        </a:p>
      </dgm:t>
    </dgm:pt>
    <dgm:pt modelId="{FEF0223B-EA0B-42CC-BDF9-D484735C9C45}" type="parTrans" cxnId="{E4A27E18-676F-4FB2-92D5-60CFE06FF4C6}">
      <dgm:prSet/>
      <dgm:spPr/>
      <dgm:t>
        <a:bodyPr/>
        <a:lstStyle/>
        <a:p>
          <a:endParaRPr lang="ru-RU"/>
        </a:p>
      </dgm:t>
    </dgm:pt>
    <dgm:pt modelId="{1179F407-0575-4908-8B25-793ECF887B58}" type="sibTrans" cxnId="{E4A27E18-676F-4FB2-92D5-60CFE06FF4C6}">
      <dgm:prSet/>
      <dgm:spPr/>
      <dgm:t>
        <a:bodyPr/>
        <a:lstStyle/>
        <a:p>
          <a:endParaRPr lang="ru-RU"/>
        </a:p>
      </dgm:t>
    </dgm:pt>
    <dgm:pt modelId="{6199BA15-D3B6-48CC-B7CB-6B464E9282B8}" type="pres">
      <dgm:prSet presAssocID="{35CFD5DB-EFCF-40A5-984D-E12A33B6C49E}" presName="Name0" presStyleCnt="0">
        <dgm:presLayoutVars>
          <dgm:chMax/>
          <dgm:chPref/>
          <dgm:dir/>
          <dgm:animLvl val="lvl"/>
        </dgm:presLayoutVars>
      </dgm:prSet>
      <dgm:spPr/>
      <dgm:t>
        <a:bodyPr/>
        <a:lstStyle/>
        <a:p>
          <a:endParaRPr lang="ru-RU"/>
        </a:p>
      </dgm:t>
    </dgm:pt>
    <dgm:pt modelId="{EF06F93E-57AE-40C3-BA79-1D2D5C896C24}" type="pres">
      <dgm:prSet presAssocID="{D4AD15FF-C08C-44C5-8BE4-4536DAFA8E8A}" presName="composite" presStyleCnt="0"/>
      <dgm:spPr/>
    </dgm:pt>
    <dgm:pt modelId="{6EA2109F-F97E-4E15-AC93-868A785C5B04}" type="pres">
      <dgm:prSet presAssocID="{D4AD15FF-C08C-44C5-8BE4-4536DAFA8E8A}" presName="ParentAccentShape" presStyleLbl="trBgShp" presStyleIdx="0" presStyleCnt="2"/>
      <dgm:spPr/>
    </dgm:pt>
    <dgm:pt modelId="{75300F60-CCA1-4907-89E7-B96CD93B7538}" type="pres">
      <dgm:prSet presAssocID="{D4AD15FF-C08C-44C5-8BE4-4536DAFA8E8A}" presName="ParentText" presStyleLbl="revTx" presStyleIdx="0" presStyleCnt="2" custScaleX="118319" custScaleY="168205">
        <dgm:presLayoutVars>
          <dgm:chMax val="1"/>
          <dgm:chPref val="1"/>
          <dgm:bulletEnabled val="1"/>
        </dgm:presLayoutVars>
      </dgm:prSet>
      <dgm:spPr/>
      <dgm:t>
        <a:bodyPr/>
        <a:lstStyle/>
        <a:p>
          <a:endParaRPr lang="ru-RU"/>
        </a:p>
      </dgm:t>
    </dgm:pt>
    <dgm:pt modelId="{12883441-9861-4FCC-8A51-58909A81F7AC}" type="pres">
      <dgm:prSet presAssocID="{D4AD15FF-C08C-44C5-8BE4-4536DAFA8E8A}" presName="ChildText" presStyleLbl="revTx" presStyleIdx="1" presStyleCnt="2">
        <dgm:presLayoutVars>
          <dgm:chMax val="0"/>
          <dgm:chPref val="0"/>
        </dgm:presLayoutVars>
      </dgm:prSet>
      <dgm:spPr/>
      <dgm:t>
        <a:bodyPr/>
        <a:lstStyle/>
        <a:p>
          <a:endParaRPr lang="ru-RU"/>
        </a:p>
      </dgm:t>
    </dgm:pt>
    <dgm:pt modelId="{9A867FA1-D76C-4162-AD54-E2050D278BBC}" type="pres">
      <dgm:prSet presAssocID="{D4AD15FF-C08C-44C5-8BE4-4536DAFA8E8A}" presName="ChildAccentShape" presStyleLbl="trBgShp" presStyleIdx="1" presStyleCnt="2"/>
      <dgm:spPr/>
    </dgm:pt>
    <dgm:pt modelId="{B227783A-931F-4E10-889A-77B9B1A284A7}" type="pres">
      <dgm:prSet presAssocID="{D4AD15FF-C08C-44C5-8BE4-4536DAFA8E8A}" presName="Image" presStyleLbl="alignImgPlace1" presStyleIdx="0" presStyleCnt="1" custScaleY="20501" custLinFactNeighborX="-30311" custLinFactNeighborY="57568"/>
      <dgm:spPr/>
    </dgm:pt>
  </dgm:ptLst>
  <dgm:cxnLst>
    <dgm:cxn modelId="{E4A27E18-676F-4FB2-92D5-60CFE06FF4C6}" srcId="{D4AD15FF-C08C-44C5-8BE4-4536DAFA8E8A}" destId="{0C0BDF41-B379-4C70-8228-2B443DDA65F9}" srcOrd="0" destOrd="0" parTransId="{FEF0223B-EA0B-42CC-BDF9-D484735C9C45}" sibTransId="{1179F407-0575-4908-8B25-793ECF887B58}"/>
    <dgm:cxn modelId="{298213B8-05A0-491C-ADC3-7DCCAEC38E87}" type="presOf" srcId="{0C0BDF41-B379-4C70-8228-2B443DDA65F9}" destId="{12883441-9861-4FCC-8A51-58909A81F7AC}" srcOrd="0" destOrd="0" presId="urn:microsoft.com/office/officeart/2009/3/layout/SnapshotPictureList"/>
    <dgm:cxn modelId="{A574226B-3FE7-4118-BE77-16BCBB7F18B8}" type="presOf" srcId="{35CFD5DB-EFCF-40A5-984D-E12A33B6C49E}" destId="{6199BA15-D3B6-48CC-B7CB-6B464E9282B8}" srcOrd="0" destOrd="0" presId="urn:microsoft.com/office/officeart/2009/3/layout/SnapshotPictureList"/>
    <dgm:cxn modelId="{3F20CD78-D31E-4088-9194-98FEB7C99E13}" srcId="{35CFD5DB-EFCF-40A5-984D-E12A33B6C49E}" destId="{D4AD15FF-C08C-44C5-8BE4-4536DAFA8E8A}" srcOrd="0" destOrd="0" parTransId="{B78CC22C-BFCA-4858-A97E-A10A08FA3BE8}" sibTransId="{6303D3F3-AF38-4E43-A688-D47AF53D2F54}"/>
    <dgm:cxn modelId="{1418878A-0154-4091-BD05-11B7767030FD}" type="presOf" srcId="{D4AD15FF-C08C-44C5-8BE4-4536DAFA8E8A}" destId="{75300F60-CCA1-4907-89E7-B96CD93B7538}" srcOrd="0" destOrd="0" presId="urn:microsoft.com/office/officeart/2009/3/layout/SnapshotPictureList"/>
    <dgm:cxn modelId="{E27071D4-8009-432A-9332-D28A306D1D45}" type="presParOf" srcId="{6199BA15-D3B6-48CC-B7CB-6B464E9282B8}" destId="{EF06F93E-57AE-40C3-BA79-1D2D5C896C24}" srcOrd="0" destOrd="0" presId="urn:microsoft.com/office/officeart/2009/3/layout/SnapshotPictureList"/>
    <dgm:cxn modelId="{7A611337-10C3-4E83-A85A-E1D3396B2B80}" type="presParOf" srcId="{EF06F93E-57AE-40C3-BA79-1D2D5C896C24}" destId="{6EA2109F-F97E-4E15-AC93-868A785C5B04}" srcOrd="0" destOrd="0" presId="urn:microsoft.com/office/officeart/2009/3/layout/SnapshotPictureList"/>
    <dgm:cxn modelId="{DBCC2E9D-1476-454C-B921-2E8971EAFD0D}" type="presParOf" srcId="{EF06F93E-57AE-40C3-BA79-1D2D5C896C24}" destId="{75300F60-CCA1-4907-89E7-B96CD93B7538}" srcOrd="1" destOrd="0" presId="urn:microsoft.com/office/officeart/2009/3/layout/SnapshotPictureList"/>
    <dgm:cxn modelId="{638A71B1-00F7-4595-B3BD-D9D752C66812}" type="presParOf" srcId="{EF06F93E-57AE-40C3-BA79-1D2D5C896C24}" destId="{12883441-9861-4FCC-8A51-58909A81F7AC}" srcOrd="2" destOrd="0" presId="urn:microsoft.com/office/officeart/2009/3/layout/SnapshotPictureList"/>
    <dgm:cxn modelId="{BEF2C057-8E53-41E7-B76C-9E50EBF736C7}" type="presParOf" srcId="{EF06F93E-57AE-40C3-BA79-1D2D5C896C24}" destId="{9A867FA1-D76C-4162-AD54-E2050D278BBC}" srcOrd="3" destOrd="0" presId="urn:microsoft.com/office/officeart/2009/3/layout/SnapshotPictureList"/>
    <dgm:cxn modelId="{06900B08-4E29-4F55-8978-299E07F695CA}" type="presParOf" srcId="{EF06F93E-57AE-40C3-BA79-1D2D5C896C24}" destId="{B227783A-931F-4E10-889A-77B9B1A284A7}"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83F36-DCA6-4A89-B184-6CA6A8FCEF29}" type="doc">
      <dgm:prSet loTypeId="urn:microsoft.com/office/officeart/2005/8/layout/pyramid2" loCatId="list" qsTypeId="urn:microsoft.com/office/officeart/2005/8/quickstyle/simple1" qsCatId="simple" csTypeId="urn:microsoft.com/office/officeart/2005/8/colors/accent1_2" csCatId="accent1" phldr="1"/>
      <dgm:spPr/>
    </dgm:pt>
    <dgm:pt modelId="{4A90D139-CDB5-4075-88CA-B4E81A38D15F}">
      <dgm:prSet phldrT="[Текст]"/>
      <dgm:spPr>
        <a:solidFill>
          <a:schemeClr val="accent5">
            <a:lumMod val="20000"/>
            <a:lumOff val="80000"/>
            <a:alpha val="90000"/>
          </a:schemeClr>
        </a:solidFill>
        <a:ln w="38100">
          <a:solidFill>
            <a:schemeClr val="tx2">
              <a:lumMod val="10000"/>
            </a:schemeClr>
          </a:solidFill>
        </a:ln>
      </dgm:spPr>
      <dgm:t>
        <a:bodyPr/>
        <a:lstStyle/>
        <a:p>
          <a:pPr>
            <a:lnSpc>
              <a:spcPct val="100000"/>
            </a:lnSpc>
          </a:pPr>
          <a:r>
            <a:rPr lang="uk-UA" b="1" dirty="0"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АКРЕДИТАЦІЯ </a:t>
          </a:r>
        </a:p>
        <a:p>
          <a:pPr>
            <a:lnSpc>
              <a:spcPct val="100000"/>
            </a:lnSpc>
          </a:pPr>
          <a:r>
            <a:rPr lang="uk-UA" b="1" dirty="0"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освітньо-професійної програми</a:t>
          </a:r>
          <a:endParaRPr lang="ru-RU" b="1" dirty="0">
            <a:solidFill>
              <a:srgbClr val="C00000"/>
            </a:solidFill>
            <a:latin typeface="Cambria Math" panose="02040503050406030204" pitchFamily="18" charset="0"/>
            <a:ea typeface="Cambria Math" panose="02040503050406030204" pitchFamily="18" charset="0"/>
          </a:endParaRPr>
        </a:p>
      </dgm:t>
    </dgm:pt>
    <dgm:pt modelId="{CE76FBE1-596B-44E7-A7A5-92E9D6D0C50F}" type="parTrans" cxnId="{2814CA5A-922E-456F-BC2D-B9AFE9F3B377}">
      <dgm:prSet/>
      <dgm:spPr/>
      <dgm:t>
        <a:bodyPr/>
        <a:lstStyle/>
        <a:p>
          <a:endParaRPr lang="ru-RU"/>
        </a:p>
      </dgm:t>
    </dgm:pt>
    <dgm:pt modelId="{A0D19CD1-7A1C-4A2A-BD44-EF15BE297C78}" type="sibTrans" cxnId="{2814CA5A-922E-456F-BC2D-B9AFE9F3B377}">
      <dgm:prSet/>
      <dgm:spPr/>
      <dgm:t>
        <a:bodyPr/>
        <a:lstStyle/>
        <a:p>
          <a:endParaRPr lang="ru-RU"/>
        </a:p>
      </dgm:t>
    </dgm:pt>
    <dgm:pt modelId="{A1DEE5AF-7CD1-4B3E-ACAC-390D77536915}">
      <dgm:prSet phldrT="[Текст]"/>
      <dgm:spPr>
        <a:solidFill>
          <a:schemeClr val="accent5">
            <a:lumMod val="40000"/>
            <a:lumOff val="60000"/>
            <a:alpha val="90000"/>
          </a:schemeClr>
        </a:solidFill>
        <a:ln w="38100">
          <a:solidFill>
            <a:schemeClr val="accent1">
              <a:lumMod val="50000"/>
            </a:schemeClr>
          </a:solidFill>
        </a:ln>
      </dgm:spPr>
      <dgm:t>
        <a:bodyPr/>
        <a:lstStyle/>
        <a:p>
          <a:r>
            <a:rPr lang="uk-UA" b="1" dirty="0" smtClean="0">
              <a:ln w="0"/>
              <a:solidFill>
                <a:schemeClr val="accent6">
                  <a:lumMod val="50000"/>
                </a:schemeClr>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УМОВНА (ВІДКЛАДЕНА) АКРЕДИТАЦІЯ освітньо-професійної програми</a:t>
          </a:r>
          <a:endParaRPr lang="ru-RU" b="1" dirty="0">
            <a:solidFill>
              <a:schemeClr val="accent6">
                <a:lumMod val="50000"/>
              </a:schemeClr>
            </a:solidFill>
            <a:latin typeface="Cambria Math" panose="02040503050406030204" pitchFamily="18" charset="0"/>
            <a:ea typeface="Cambria Math" panose="02040503050406030204" pitchFamily="18" charset="0"/>
          </a:endParaRPr>
        </a:p>
      </dgm:t>
    </dgm:pt>
    <dgm:pt modelId="{BDEE7E80-FDF6-4479-881D-95BDEA35FB12}" type="parTrans" cxnId="{FAB6C0F0-2304-4756-B48C-449778959731}">
      <dgm:prSet/>
      <dgm:spPr/>
      <dgm:t>
        <a:bodyPr/>
        <a:lstStyle/>
        <a:p>
          <a:endParaRPr lang="ru-RU"/>
        </a:p>
      </dgm:t>
    </dgm:pt>
    <dgm:pt modelId="{C9531508-37C7-494E-B5CC-199AE8B1BB79}" type="sibTrans" cxnId="{FAB6C0F0-2304-4756-B48C-449778959731}">
      <dgm:prSet/>
      <dgm:spPr/>
      <dgm:t>
        <a:bodyPr/>
        <a:lstStyle/>
        <a:p>
          <a:endParaRPr lang="ru-RU"/>
        </a:p>
      </dgm:t>
    </dgm:pt>
    <dgm:pt modelId="{6261F156-692B-4AE6-9048-7D4DB5CDF0E1}">
      <dgm:prSet phldrT="[Текст]"/>
      <dgm:spPr>
        <a:solidFill>
          <a:schemeClr val="accent3">
            <a:lumMod val="75000"/>
            <a:alpha val="90000"/>
          </a:schemeClr>
        </a:solidFill>
        <a:ln w="38100">
          <a:solidFill>
            <a:schemeClr val="accent1">
              <a:lumMod val="50000"/>
            </a:schemeClr>
          </a:solidFill>
        </a:ln>
      </dgm:spPr>
      <dgm:t>
        <a:bodyPr/>
        <a:lstStyle/>
        <a:p>
          <a:pPr>
            <a:lnSpc>
              <a:spcPct val="100000"/>
            </a:lnSpc>
          </a:pPr>
          <a:r>
            <a:rPr lang="uk-UA" b="1" dirty="0" smtClean="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ВІДМОВА В АКРЕДИТАЦІЇ </a:t>
          </a:r>
        </a:p>
        <a:p>
          <a:pPr>
            <a:lnSpc>
              <a:spcPct val="100000"/>
            </a:lnSpc>
          </a:pPr>
          <a:r>
            <a:rPr lang="uk-UA" b="1" dirty="0" smtClean="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освітньо-професійної програми</a:t>
          </a:r>
          <a:endParaRPr lang="ru-RU" b="1" dirty="0">
            <a:solidFill>
              <a:schemeClr val="bg1"/>
            </a:solidFill>
            <a:latin typeface="Cambria Math" panose="02040503050406030204" pitchFamily="18" charset="0"/>
            <a:ea typeface="Cambria Math" panose="02040503050406030204" pitchFamily="18" charset="0"/>
          </a:endParaRPr>
        </a:p>
      </dgm:t>
    </dgm:pt>
    <dgm:pt modelId="{293C141E-14D9-4172-BFB5-BC3BC58879A8}" type="parTrans" cxnId="{94D9ED99-DE04-4250-9605-BF0CC095DD7B}">
      <dgm:prSet/>
      <dgm:spPr/>
      <dgm:t>
        <a:bodyPr/>
        <a:lstStyle/>
        <a:p>
          <a:endParaRPr lang="ru-RU"/>
        </a:p>
      </dgm:t>
    </dgm:pt>
    <dgm:pt modelId="{7C961756-D8F4-4CFB-9CC3-2BFB15B0FD0B}" type="sibTrans" cxnId="{94D9ED99-DE04-4250-9605-BF0CC095DD7B}">
      <dgm:prSet/>
      <dgm:spPr/>
      <dgm:t>
        <a:bodyPr/>
        <a:lstStyle/>
        <a:p>
          <a:endParaRPr lang="ru-RU"/>
        </a:p>
      </dgm:t>
    </dgm:pt>
    <dgm:pt modelId="{C53D9E1B-6E67-42A0-A510-92076981EF2D}" type="pres">
      <dgm:prSet presAssocID="{3D883F36-DCA6-4A89-B184-6CA6A8FCEF29}" presName="compositeShape" presStyleCnt="0">
        <dgm:presLayoutVars>
          <dgm:dir/>
          <dgm:resizeHandles/>
        </dgm:presLayoutVars>
      </dgm:prSet>
      <dgm:spPr/>
    </dgm:pt>
    <dgm:pt modelId="{D726EBAF-C138-4AEC-8662-6AF0765BB98C}" type="pres">
      <dgm:prSet presAssocID="{3D883F36-DCA6-4A89-B184-6CA6A8FCEF29}" presName="pyramid" presStyleLbl="node1" presStyleIdx="0" presStyleCnt="1"/>
      <dgm:spPr>
        <a:solidFill>
          <a:schemeClr val="accent5">
            <a:lumMod val="75000"/>
          </a:schemeClr>
        </a:solidFill>
      </dgm:spPr>
    </dgm:pt>
    <dgm:pt modelId="{59DD0116-202A-4633-A721-AF822A5155BB}" type="pres">
      <dgm:prSet presAssocID="{3D883F36-DCA6-4A89-B184-6CA6A8FCEF29}" presName="theList" presStyleCnt="0"/>
      <dgm:spPr/>
    </dgm:pt>
    <dgm:pt modelId="{3BE0D0CC-E6BF-4989-9C0F-4EF1163CFB88}" type="pres">
      <dgm:prSet presAssocID="{4A90D139-CDB5-4075-88CA-B4E81A38D15F}" presName="aNode" presStyleLbl="fgAcc1" presStyleIdx="0" presStyleCnt="3" custScaleX="131396">
        <dgm:presLayoutVars>
          <dgm:bulletEnabled val="1"/>
        </dgm:presLayoutVars>
      </dgm:prSet>
      <dgm:spPr/>
      <dgm:t>
        <a:bodyPr/>
        <a:lstStyle/>
        <a:p>
          <a:endParaRPr lang="ru-RU"/>
        </a:p>
      </dgm:t>
    </dgm:pt>
    <dgm:pt modelId="{8E6F361B-A935-414D-9720-3D79C4AE8DF0}" type="pres">
      <dgm:prSet presAssocID="{4A90D139-CDB5-4075-88CA-B4E81A38D15F}" presName="aSpace" presStyleCnt="0"/>
      <dgm:spPr/>
    </dgm:pt>
    <dgm:pt modelId="{594FB19D-8BD3-4D14-B87B-21B304E486C9}" type="pres">
      <dgm:prSet presAssocID="{A1DEE5AF-7CD1-4B3E-ACAC-390D77536915}" presName="aNode" presStyleLbl="fgAcc1" presStyleIdx="1" presStyleCnt="3" custScaleX="132044">
        <dgm:presLayoutVars>
          <dgm:bulletEnabled val="1"/>
        </dgm:presLayoutVars>
      </dgm:prSet>
      <dgm:spPr/>
      <dgm:t>
        <a:bodyPr/>
        <a:lstStyle/>
        <a:p>
          <a:endParaRPr lang="ru-RU"/>
        </a:p>
      </dgm:t>
    </dgm:pt>
    <dgm:pt modelId="{A12ED8E0-E407-4E8E-B8B2-23A265AC70D8}" type="pres">
      <dgm:prSet presAssocID="{A1DEE5AF-7CD1-4B3E-ACAC-390D77536915}" presName="aSpace" presStyleCnt="0"/>
      <dgm:spPr/>
    </dgm:pt>
    <dgm:pt modelId="{58AA77DF-8F9C-4D6A-9C7B-CE0C412C3181}" type="pres">
      <dgm:prSet presAssocID="{6261F156-692B-4AE6-9048-7D4DB5CDF0E1}" presName="aNode" presStyleLbl="fgAcc1" presStyleIdx="2" presStyleCnt="3" custScaleX="129358" custScaleY="90470">
        <dgm:presLayoutVars>
          <dgm:bulletEnabled val="1"/>
        </dgm:presLayoutVars>
      </dgm:prSet>
      <dgm:spPr/>
      <dgm:t>
        <a:bodyPr/>
        <a:lstStyle/>
        <a:p>
          <a:endParaRPr lang="ru-RU"/>
        </a:p>
      </dgm:t>
    </dgm:pt>
    <dgm:pt modelId="{458B215E-818F-497A-81BC-74A24BEFCD2D}" type="pres">
      <dgm:prSet presAssocID="{6261F156-692B-4AE6-9048-7D4DB5CDF0E1}" presName="aSpace" presStyleCnt="0"/>
      <dgm:spPr/>
    </dgm:pt>
  </dgm:ptLst>
  <dgm:cxnLst>
    <dgm:cxn modelId="{168EAED7-02D0-4707-8813-2EDD075BB25F}" type="presOf" srcId="{A1DEE5AF-7CD1-4B3E-ACAC-390D77536915}" destId="{594FB19D-8BD3-4D14-B87B-21B304E486C9}" srcOrd="0" destOrd="0" presId="urn:microsoft.com/office/officeart/2005/8/layout/pyramid2"/>
    <dgm:cxn modelId="{FAB6C0F0-2304-4756-B48C-449778959731}" srcId="{3D883F36-DCA6-4A89-B184-6CA6A8FCEF29}" destId="{A1DEE5AF-7CD1-4B3E-ACAC-390D77536915}" srcOrd="1" destOrd="0" parTransId="{BDEE7E80-FDF6-4479-881D-95BDEA35FB12}" sibTransId="{C9531508-37C7-494E-B5CC-199AE8B1BB79}"/>
    <dgm:cxn modelId="{2814CA5A-922E-456F-BC2D-B9AFE9F3B377}" srcId="{3D883F36-DCA6-4A89-B184-6CA6A8FCEF29}" destId="{4A90D139-CDB5-4075-88CA-B4E81A38D15F}" srcOrd="0" destOrd="0" parTransId="{CE76FBE1-596B-44E7-A7A5-92E9D6D0C50F}" sibTransId="{A0D19CD1-7A1C-4A2A-BD44-EF15BE297C78}"/>
    <dgm:cxn modelId="{E353A5BB-7FE8-4B6E-A99B-D433363DD76F}" type="presOf" srcId="{4A90D139-CDB5-4075-88CA-B4E81A38D15F}" destId="{3BE0D0CC-E6BF-4989-9C0F-4EF1163CFB88}" srcOrd="0" destOrd="0" presId="urn:microsoft.com/office/officeart/2005/8/layout/pyramid2"/>
    <dgm:cxn modelId="{94D9ED99-DE04-4250-9605-BF0CC095DD7B}" srcId="{3D883F36-DCA6-4A89-B184-6CA6A8FCEF29}" destId="{6261F156-692B-4AE6-9048-7D4DB5CDF0E1}" srcOrd="2" destOrd="0" parTransId="{293C141E-14D9-4172-BFB5-BC3BC58879A8}" sibTransId="{7C961756-D8F4-4CFB-9CC3-2BFB15B0FD0B}"/>
    <dgm:cxn modelId="{8B90A91B-C9EF-464E-9092-867EBC422547}" type="presOf" srcId="{6261F156-692B-4AE6-9048-7D4DB5CDF0E1}" destId="{58AA77DF-8F9C-4D6A-9C7B-CE0C412C3181}" srcOrd="0" destOrd="0" presId="urn:microsoft.com/office/officeart/2005/8/layout/pyramid2"/>
    <dgm:cxn modelId="{E5C72312-065A-4E02-82E1-0810DE1EC0A5}" type="presOf" srcId="{3D883F36-DCA6-4A89-B184-6CA6A8FCEF29}" destId="{C53D9E1B-6E67-42A0-A510-92076981EF2D}" srcOrd="0" destOrd="0" presId="urn:microsoft.com/office/officeart/2005/8/layout/pyramid2"/>
    <dgm:cxn modelId="{10923FF8-06A4-494F-8D11-B609DE51946D}" type="presParOf" srcId="{C53D9E1B-6E67-42A0-A510-92076981EF2D}" destId="{D726EBAF-C138-4AEC-8662-6AF0765BB98C}" srcOrd="0" destOrd="0" presId="urn:microsoft.com/office/officeart/2005/8/layout/pyramid2"/>
    <dgm:cxn modelId="{082E671F-58F1-41E2-9DD2-2784E0152414}" type="presParOf" srcId="{C53D9E1B-6E67-42A0-A510-92076981EF2D}" destId="{59DD0116-202A-4633-A721-AF822A5155BB}" srcOrd="1" destOrd="0" presId="urn:microsoft.com/office/officeart/2005/8/layout/pyramid2"/>
    <dgm:cxn modelId="{341FC197-7286-4DBC-A54C-2ED6F86F56A3}" type="presParOf" srcId="{59DD0116-202A-4633-A721-AF822A5155BB}" destId="{3BE0D0CC-E6BF-4989-9C0F-4EF1163CFB88}" srcOrd="0" destOrd="0" presId="urn:microsoft.com/office/officeart/2005/8/layout/pyramid2"/>
    <dgm:cxn modelId="{E07B1780-E1EE-4146-88B4-CE07DB2C73BC}" type="presParOf" srcId="{59DD0116-202A-4633-A721-AF822A5155BB}" destId="{8E6F361B-A935-414D-9720-3D79C4AE8DF0}" srcOrd="1" destOrd="0" presId="urn:microsoft.com/office/officeart/2005/8/layout/pyramid2"/>
    <dgm:cxn modelId="{45B5B4CA-D4C8-4B2D-8B44-95C2FE06AAF3}" type="presParOf" srcId="{59DD0116-202A-4633-A721-AF822A5155BB}" destId="{594FB19D-8BD3-4D14-B87B-21B304E486C9}" srcOrd="2" destOrd="0" presId="urn:microsoft.com/office/officeart/2005/8/layout/pyramid2"/>
    <dgm:cxn modelId="{FF6AAAD4-F6BB-40D2-8CD3-8C97C46CB693}" type="presParOf" srcId="{59DD0116-202A-4633-A721-AF822A5155BB}" destId="{A12ED8E0-E407-4E8E-B8B2-23A265AC70D8}" srcOrd="3" destOrd="0" presId="urn:microsoft.com/office/officeart/2005/8/layout/pyramid2"/>
    <dgm:cxn modelId="{995016B3-0272-4833-8DDE-35A87F55D445}" type="presParOf" srcId="{59DD0116-202A-4633-A721-AF822A5155BB}" destId="{58AA77DF-8F9C-4D6A-9C7B-CE0C412C3181}" srcOrd="4" destOrd="0" presId="urn:microsoft.com/office/officeart/2005/8/layout/pyramid2"/>
    <dgm:cxn modelId="{A5A43947-CF79-4AA3-BA6F-A099A7C07A5F}" type="presParOf" srcId="{59DD0116-202A-4633-A721-AF822A5155BB}" destId="{458B215E-818F-497A-81BC-74A24BEFCD2D}" srcOrd="5"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B7625-2CC8-4981-B5CE-6D59C9FE11DB}">
      <dsp:nvSpPr>
        <dsp:cNvPr id="0" name=""/>
        <dsp:cNvSpPr/>
      </dsp:nvSpPr>
      <dsp:spPr>
        <a:xfrm rot="5400000">
          <a:off x="-185987" y="357517"/>
          <a:ext cx="1239919" cy="867943"/>
        </a:xfrm>
        <a:prstGeom prst="chevron">
          <a:avLst/>
        </a:prstGeom>
        <a:solidFill>
          <a:schemeClr val="accent6">
            <a:alpha val="90000"/>
          </a:schemeClr>
        </a:solidFill>
        <a:ln w="19050" cap="rnd"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p>
      </dsp:txBody>
      <dsp:txXfrm rot="-5400000">
        <a:off x="2" y="605501"/>
        <a:ext cx="867943" cy="371976"/>
      </dsp:txXfrm>
    </dsp:sp>
    <dsp:sp modelId="{CE90CB2D-EDB0-4892-8DF8-F4D1A191EBD4}">
      <dsp:nvSpPr>
        <dsp:cNvPr id="0" name=""/>
        <dsp:cNvSpPr/>
      </dsp:nvSpPr>
      <dsp:spPr>
        <a:xfrm rot="5400000">
          <a:off x="3926550" y="-3055524"/>
          <a:ext cx="1142841" cy="7260056"/>
        </a:xfrm>
        <a:prstGeom prst="round2SameRect">
          <a:avLst/>
        </a:prstGeom>
        <a:solidFill>
          <a:schemeClr val="accent2">
            <a:alpha val="90000"/>
          </a:schemeClr>
        </a:solidFill>
        <a:ln w="38100" cap="rnd"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latin typeface="Georgia" panose="02040502050405020303" pitchFamily="18" charset="0"/>
            </a:rPr>
            <a:t>Закон України</a:t>
          </a:r>
          <a:r>
            <a:rPr lang="ru-RU" sz="1800" b="1" kern="1200" dirty="0" smtClean="0">
              <a:latin typeface="Georgia" panose="02040502050405020303" pitchFamily="18" charset="0"/>
              <a:cs typeface="Times New Roman" panose="02020603050405020304" pitchFamily="18" charset="0"/>
            </a:rPr>
            <a:t>«Про </a:t>
          </a:r>
          <a:r>
            <a:rPr lang="ru-RU" sz="1800" b="1" kern="1200" dirty="0" err="1" smtClean="0">
              <a:latin typeface="Georgia" panose="02040502050405020303" pitchFamily="18" charset="0"/>
              <a:cs typeface="Times New Roman" panose="02020603050405020304" pitchFamily="18" charset="0"/>
            </a:rPr>
            <a:t>освіту</a:t>
          </a:r>
          <a:r>
            <a:rPr lang="ru-RU" sz="1800" b="1" kern="1200" dirty="0" smtClean="0">
              <a:latin typeface="Georgia" panose="02040502050405020303" pitchFamily="18" charset="0"/>
              <a:cs typeface="Times New Roman" panose="02020603050405020304" pitchFamily="18" charset="0"/>
            </a:rPr>
            <a:t>»</a:t>
          </a:r>
          <a:endParaRPr lang="ru-RU" sz="1800" b="1" kern="1200" dirty="0"/>
        </a:p>
        <a:p>
          <a:pPr marL="171450" lvl="1" indent="-171450" algn="l" defTabSz="800100">
            <a:lnSpc>
              <a:spcPct val="90000"/>
            </a:lnSpc>
            <a:spcBef>
              <a:spcPct val="0"/>
            </a:spcBef>
            <a:spcAft>
              <a:spcPct val="15000"/>
            </a:spcAft>
            <a:buChar char="••"/>
          </a:pPr>
          <a:r>
            <a:rPr lang="uk-UA" sz="1800" b="1" kern="1200" dirty="0" smtClean="0">
              <a:latin typeface="Georgia" panose="02040502050405020303" pitchFamily="18" charset="0"/>
            </a:rPr>
            <a:t>Закон України</a:t>
          </a:r>
          <a:r>
            <a:rPr lang="ru-RU" sz="1800" b="1" kern="1200" dirty="0" smtClean="0">
              <a:latin typeface="Georgia" panose="02040502050405020303" pitchFamily="18" charset="0"/>
              <a:cs typeface="Times New Roman" panose="02020603050405020304" pitchFamily="18" charset="0"/>
            </a:rPr>
            <a:t>«Про </a:t>
          </a:r>
          <a:r>
            <a:rPr lang="ru-RU" sz="1800" b="1" kern="1200" dirty="0" err="1" smtClean="0">
              <a:latin typeface="Georgia" panose="02040502050405020303" pitchFamily="18" charset="0"/>
              <a:cs typeface="Times New Roman" panose="02020603050405020304" pitchFamily="18" charset="0"/>
            </a:rPr>
            <a:t>фахову</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передвищу</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освіту</a:t>
          </a:r>
          <a:r>
            <a:rPr lang="ru-RU" sz="1800" b="1" kern="1200" dirty="0" smtClean="0">
              <a:latin typeface="Georgia" panose="02040502050405020303" pitchFamily="18" charset="0"/>
              <a:cs typeface="Times New Roman" panose="02020603050405020304" pitchFamily="18" charset="0"/>
            </a:rPr>
            <a:t>»</a:t>
          </a:r>
          <a:endParaRPr lang="uk-UA" sz="1800" b="1" kern="1200" dirty="0">
            <a:latin typeface="Georgia" panose="02040502050405020303" pitchFamily="18" charset="0"/>
          </a:endParaRPr>
        </a:p>
      </dsp:txBody>
      <dsp:txXfrm rot="-5400000">
        <a:off x="867943" y="58872"/>
        <a:ext cx="7204267" cy="1031263"/>
      </dsp:txXfrm>
    </dsp:sp>
    <dsp:sp modelId="{00CC8581-01CA-472E-8497-243C7BF69AE1}">
      <dsp:nvSpPr>
        <dsp:cNvPr id="0" name=""/>
        <dsp:cNvSpPr/>
      </dsp:nvSpPr>
      <dsp:spPr>
        <a:xfrm rot="5400000">
          <a:off x="-185987" y="1574112"/>
          <a:ext cx="1239919" cy="867943"/>
        </a:xfrm>
        <a:prstGeom prst="chevron">
          <a:avLst/>
        </a:prstGeom>
        <a:solidFill>
          <a:schemeClr val="accent5">
            <a:alpha val="70000"/>
          </a:schemeClr>
        </a:solidFill>
        <a:ln w="19050" cap="rnd"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p>
      </dsp:txBody>
      <dsp:txXfrm rot="-5400000">
        <a:off x="2" y="1822096"/>
        <a:ext cx="867943" cy="371976"/>
      </dsp:txXfrm>
    </dsp:sp>
    <dsp:sp modelId="{923C5F83-F57B-498B-984B-C645EAE30071}">
      <dsp:nvSpPr>
        <dsp:cNvPr id="0" name=""/>
        <dsp:cNvSpPr/>
      </dsp:nvSpPr>
      <dsp:spPr>
        <a:xfrm rot="5400000">
          <a:off x="3945337" y="-1838930"/>
          <a:ext cx="1105268" cy="7260056"/>
        </a:xfrm>
        <a:prstGeom prst="round2SameRect">
          <a:avLst/>
        </a:prstGeom>
        <a:solidFill>
          <a:schemeClr val="accent2">
            <a:alpha val="90000"/>
          </a:schemeClr>
        </a:solidFill>
        <a:ln w="38100" cap="rnd"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err="1" smtClean="0">
              <a:latin typeface="Georgia" panose="02040502050405020303" pitchFamily="18" charset="0"/>
              <a:cs typeface="Times New Roman" panose="02020603050405020304" pitchFamily="18" charset="0"/>
            </a:rPr>
            <a:t>Положення</a:t>
          </a:r>
          <a:r>
            <a:rPr lang="ru-RU" sz="1800" b="1" kern="1200" dirty="0" smtClean="0">
              <a:latin typeface="Georgia" panose="02040502050405020303" pitchFamily="18" charset="0"/>
              <a:cs typeface="Times New Roman" panose="02020603050405020304" pitchFamily="18" charset="0"/>
            </a:rPr>
            <a:t> про </a:t>
          </a:r>
          <a:r>
            <a:rPr lang="ru-RU" sz="1800" b="1" kern="1200" dirty="0" err="1" smtClean="0">
              <a:latin typeface="Georgia" panose="02040502050405020303" pitchFamily="18" charset="0"/>
              <a:cs typeface="Times New Roman" panose="02020603050405020304" pitchFamily="18" charset="0"/>
            </a:rPr>
            <a:t>акредитацію</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освітньо-професійних</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програм</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фахової</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передвищої</a:t>
          </a:r>
          <a:r>
            <a:rPr lang="ru-RU" sz="1800" b="1" kern="1200" dirty="0" smtClean="0">
              <a:latin typeface="Georgia" panose="02040502050405020303" pitchFamily="18" charset="0"/>
              <a:cs typeface="Times New Roman" panose="02020603050405020304" pitchFamily="18" charset="0"/>
            </a:rPr>
            <a:t> </a:t>
          </a:r>
          <a:r>
            <a:rPr lang="ru-RU" sz="1800" b="1" kern="1200" dirty="0" err="1" smtClean="0">
              <a:latin typeface="Georgia" panose="02040502050405020303" pitchFamily="18" charset="0"/>
              <a:cs typeface="Times New Roman" panose="02020603050405020304" pitchFamily="18" charset="0"/>
            </a:rPr>
            <a:t>освіти</a:t>
          </a:r>
          <a:endParaRPr lang="ru-RU" sz="1800" b="1" kern="1200" dirty="0"/>
        </a:p>
      </dsp:txBody>
      <dsp:txXfrm rot="-5400000">
        <a:off x="867944" y="1292418"/>
        <a:ext cx="7206101" cy="997358"/>
      </dsp:txXfrm>
    </dsp:sp>
    <dsp:sp modelId="{662383DD-4718-4635-B0AD-3A9A31DA6B75}">
      <dsp:nvSpPr>
        <dsp:cNvPr id="0" name=""/>
        <dsp:cNvSpPr/>
      </dsp:nvSpPr>
      <dsp:spPr>
        <a:xfrm rot="5400000">
          <a:off x="-185987" y="2782618"/>
          <a:ext cx="1239919" cy="867943"/>
        </a:xfrm>
        <a:prstGeom prst="chevron">
          <a:avLst/>
        </a:prstGeom>
        <a:solidFill>
          <a:schemeClr val="accent4">
            <a:alpha val="50000"/>
          </a:schemeClr>
        </a:solidFill>
        <a:ln w="19050" cap="rnd"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p>
      </dsp:txBody>
      <dsp:txXfrm rot="-5400000">
        <a:off x="2" y="3030602"/>
        <a:ext cx="867943" cy="371976"/>
      </dsp:txXfrm>
    </dsp:sp>
    <dsp:sp modelId="{445F6AEF-BAA9-438D-8CE6-9F9C39E41CA6}">
      <dsp:nvSpPr>
        <dsp:cNvPr id="0" name=""/>
        <dsp:cNvSpPr/>
      </dsp:nvSpPr>
      <dsp:spPr>
        <a:xfrm rot="5400000">
          <a:off x="3953425" y="-630423"/>
          <a:ext cx="1089093" cy="7260056"/>
        </a:xfrm>
        <a:prstGeom prst="round2SameRect">
          <a:avLst/>
        </a:prstGeom>
        <a:solidFill>
          <a:schemeClr val="accent2">
            <a:alpha val="90000"/>
          </a:schemeClr>
        </a:solidFill>
        <a:ln w="38100" cap="rnd" cmpd="sng" algn="ctr">
          <a:solidFill>
            <a:srgbClr val="002060">
              <a:alpha val="5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latin typeface="Georgia" panose="02040502050405020303" pitchFamily="18" charset="0"/>
            </a:rPr>
            <a:t>Накази Державної служби якості освіти України (далі – Служба)</a:t>
          </a:r>
          <a:endParaRPr lang="ru-RU" sz="1800" b="1" kern="1200" dirty="0"/>
        </a:p>
        <a:p>
          <a:pPr marL="171450" lvl="1" indent="-171450" algn="l" defTabSz="800100">
            <a:lnSpc>
              <a:spcPct val="90000"/>
            </a:lnSpc>
            <a:spcBef>
              <a:spcPct val="0"/>
            </a:spcBef>
            <a:spcAft>
              <a:spcPct val="15000"/>
            </a:spcAft>
            <a:buChar char="••"/>
          </a:pPr>
          <a:r>
            <a:rPr lang="uk-UA" sz="1800" b="1" kern="1200" dirty="0" smtClean="0">
              <a:latin typeface="Georgia" panose="02040502050405020303" pitchFamily="18" charset="0"/>
            </a:rPr>
            <a:t>Накази Міністерства освіти і науки України (далі – МОН) та ін.</a:t>
          </a:r>
          <a:endParaRPr lang="uk-UA" sz="1800" b="1" kern="1200" dirty="0">
            <a:latin typeface="Georgia" panose="02040502050405020303" pitchFamily="18" charset="0"/>
          </a:endParaRPr>
        </a:p>
      </dsp:txBody>
      <dsp:txXfrm rot="-5400000">
        <a:off x="867944" y="2508223"/>
        <a:ext cx="7206891" cy="982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9158B-0F39-4153-89D0-EDEDC8FC5539}">
      <dsp:nvSpPr>
        <dsp:cNvPr id="0" name=""/>
        <dsp:cNvSpPr/>
      </dsp:nvSpPr>
      <dsp:spPr>
        <a:xfrm>
          <a:off x="2379142" y="0"/>
          <a:ext cx="3638819" cy="1797047"/>
        </a:xfrm>
        <a:prstGeom prst="rightArrow">
          <a:avLst>
            <a:gd name="adj1" fmla="val 75000"/>
            <a:gd name="adj2" fmla="val 50000"/>
          </a:avLst>
        </a:prstGeom>
        <a:solidFill>
          <a:schemeClr val="accent4">
            <a:alpha val="9000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uk-UA" sz="1900" b="1" kern="1200" dirty="0" smtClean="0"/>
            <a:t>Заява про наміри акредитувати освітньо-професійну програму</a:t>
          </a:r>
          <a:endParaRPr lang="ru-RU" sz="1900" kern="1200" dirty="0"/>
        </a:p>
      </dsp:txBody>
      <dsp:txXfrm>
        <a:off x="2379142" y="224631"/>
        <a:ext cx="2964926" cy="1347785"/>
      </dsp:txXfrm>
    </dsp:sp>
    <dsp:sp modelId="{C3BEEEDF-3404-4E48-9901-2997BDC8923B}">
      <dsp:nvSpPr>
        <dsp:cNvPr id="0" name=""/>
        <dsp:cNvSpPr/>
      </dsp:nvSpPr>
      <dsp:spPr>
        <a:xfrm>
          <a:off x="0" y="0"/>
          <a:ext cx="2377304" cy="1797047"/>
        </a:xfrm>
        <a:prstGeom prst="roundRect">
          <a:avLst/>
        </a:prstGeom>
        <a:gradFill rotWithShape="0">
          <a:gsLst>
            <a:gs pos="0">
              <a:schemeClr val="accent6">
                <a:alpha val="90000"/>
                <a:hueOff val="0"/>
                <a:satOff val="0"/>
                <a:lumOff val="0"/>
                <a:alphaOff val="0"/>
                <a:tint val="60000"/>
                <a:lumMod val="110000"/>
              </a:schemeClr>
            </a:gs>
            <a:gs pos="100000">
              <a:schemeClr val="accent6">
                <a:alpha val="90000"/>
                <a:hueOff val="0"/>
                <a:satOff val="0"/>
                <a:lumOff val="0"/>
                <a:alphaOff val="0"/>
                <a:tint val="82000"/>
              </a:schemeClr>
            </a:gs>
          </a:gsLst>
          <a:lin ang="5400000" scaled="0"/>
        </a:gradFill>
        <a:ln w="38100">
          <a:solidFill>
            <a:schemeClr val="accent4">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uk-UA" sz="3600" b="1" kern="1200" dirty="0" smtClean="0">
              <a:ln/>
            </a:rPr>
            <a:t>ЗАКЛАД ОСВІТИ</a:t>
          </a:r>
          <a:endParaRPr lang="ru-RU" sz="3600" kern="1200" dirty="0"/>
        </a:p>
      </dsp:txBody>
      <dsp:txXfrm>
        <a:off x="87725" y="87725"/>
        <a:ext cx="2201854" cy="1621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7FA1-D76C-4162-AD54-E2050D278BBC}">
      <dsp:nvSpPr>
        <dsp:cNvPr id="0" name=""/>
        <dsp:cNvSpPr/>
      </dsp:nvSpPr>
      <dsp:spPr>
        <a:xfrm>
          <a:off x="3802576" y="100693"/>
          <a:ext cx="89989" cy="16655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2109F-F97E-4E15-AC93-868A785C5B04}">
      <dsp:nvSpPr>
        <dsp:cNvPr id="0" name=""/>
        <dsp:cNvSpPr/>
      </dsp:nvSpPr>
      <dsp:spPr>
        <a:xfrm>
          <a:off x="201485" y="100693"/>
          <a:ext cx="2340482" cy="16655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7783A-931F-4E10-889A-77B9B1A284A7}">
      <dsp:nvSpPr>
        <dsp:cNvPr id="0" name=""/>
        <dsp:cNvSpPr/>
      </dsp:nvSpPr>
      <dsp:spPr>
        <a:xfrm>
          <a:off x="0" y="1434299"/>
          <a:ext cx="2250493" cy="322978"/>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00F60-CCA1-4907-89E7-B96CD93B7538}">
      <dsp:nvSpPr>
        <dsp:cNvPr id="0" name=""/>
        <dsp:cNvSpPr/>
      </dsp:nvSpPr>
      <dsp:spPr>
        <a:xfrm>
          <a:off x="95234" y="1409699"/>
          <a:ext cx="2554496" cy="332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ru-RU" sz="2000" b="1" kern="1200" dirty="0" err="1" smtClean="0">
              <a:solidFill>
                <a:srgbClr val="C00000"/>
              </a:solidFill>
              <a:effectLst>
                <a:outerShdw blurRad="38100" dist="38100" dir="2700000" algn="tl">
                  <a:srgbClr val="000000">
                    <a:alpha val="43137"/>
                  </a:srgbClr>
                </a:outerShdw>
              </a:effectLst>
            </a:rPr>
            <a:t>Крок</a:t>
          </a:r>
          <a:r>
            <a:rPr lang="ru-RU" sz="2000" b="1" kern="1200" dirty="0" smtClean="0">
              <a:solidFill>
                <a:srgbClr val="C00000"/>
              </a:solidFill>
              <a:effectLst>
                <a:outerShdw blurRad="38100" dist="38100" dir="2700000" algn="tl">
                  <a:srgbClr val="000000">
                    <a:alpha val="43137"/>
                  </a:srgbClr>
                </a:outerShdw>
              </a:effectLst>
            </a:rPr>
            <a:t> перший</a:t>
          </a:r>
          <a:endParaRPr lang="ru-RU" sz="2000" b="1" kern="1200" dirty="0">
            <a:solidFill>
              <a:srgbClr val="C00000"/>
            </a:solidFill>
            <a:effectLst>
              <a:outerShdw blurRad="38100" dist="38100" dir="2700000" algn="tl">
                <a:srgbClr val="000000">
                  <a:alpha val="43137"/>
                </a:srgbClr>
              </a:outerShdw>
            </a:effectLst>
          </a:endParaRPr>
        </a:p>
      </dsp:txBody>
      <dsp:txXfrm>
        <a:off x="95234" y="1409699"/>
        <a:ext cx="2554496" cy="332538"/>
      </dsp:txXfrm>
    </dsp:sp>
    <dsp:sp modelId="{12883441-9861-4FCC-8A51-58909A81F7AC}">
      <dsp:nvSpPr>
        <dsp:cNvPr id="0" name=""/>
        <dsp:cNvSpPr/>
      </dsp:nvSpPr>
      <dsp:spPr>
        <a:xfrm>
          <a:off x="2637250" y="100693"/>
          <a:ext cx="1070042" cy="166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endParaRPr lang="ru-RU" sz="1800" kern="1200" dirty="0"/>
        </a:p>
      </dsp:txBody>
      <dsp:txXfrm>
        <a:off x="2637250" y="100693"/>
        <a:ext cx="1070042" cy="1665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DB665-83EA-451B-AB39-3BE26D3E0EFF}">
      <dsp:nvSpPr>
        <dsp:cNvPr id="0" name=""/>
        <dsp:cNvSpPr/>
      </dsp:nvSpPr>
      <dsp:spPr>
        <a:xfrm>
          <a:off x="779683" y="0"/>
          <a:ext cx="8836411" cy="45322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70F14-806A-4103-9ED7-10B110C44822}">
      <dsp:nvSpPr>
        <dsp:cNvPr id="0" name=""/>
        <dsp:cNvSpPr/>
      </dsp:nvSpPr>
      <dsp:spPr>
        <a:xfrm>
          <a:off x="5202" y="1359672"/>
          <a:ext cx="2502499" cy="1812897"/>
        </a:xfrm>
        <a:prstGeom prst="roundRect">
          <a:avLst/>
        </a:prstGeom>
        <a:solidFill>
          <a:schemeClr val="accent3">
            <a:lumMod val="75000"/>
          </a:schemeClr>
        </a:solidFill>
        <a:ln w="38100" cap="rnd"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1" kern="1200" dirty="0" smtClean="0">
              <a:solidFill>
                <a:schemeClr val="bg2">
                  <a:lumMod val="75000"/>
                </a:schemeClr>
              </a:solidFill>
              <a:latin typeface="Arial Black" panose="020B0A04020102020204" pitchFamily="34" charset="0"/>
            </a:rPr>
            <a:t>Заява про проведення акредитації освітньо-професійної програми</a:t>
          </a:r>
          <a:endParaRPr lang="ru-RU" sz="1400" kern="1200" dirty="0">
            <a:solidFill>
              <a:schemeClr val="bg2">
                <a:lumMod val="75000"/>
              </a:schemeClr>
            </a:solidFill>
            <a:latin typeface="Arial Black" panose="020B0A04020102020204" pitchFamily="34" charset="0"/>
          </a:endParaRPr>
        </a:p>
      </dsp:txBody>
      <dsp:txXfrm>
        <a:off x="93700" y="1448170"/>
        <a:ext cx="2325503" cy="1635901"/>
      </dsp:txXfrm>
    </dsp:sp>
    <dsp:sp modelId="{994ECB14-3D1E-4235-BB1D-90260C78F550}">
      <dsp:nvSpPr>
        <dsp:cNvPr id="0" name=""/>
        <dsp:cNvSpPr/>
      </dsp:nvSpPr>
      <dsp:spPr>
        <a:xfrm>
          <a:off x="2632827" y="1359672"/>
          <a:ext cx="2502499" cy="1812897"/>
        </a:xfrm>
        <a:prstGeom prst="roundRect">
          <a:avLst/>
        </a:prstGeom>
        <a:solidFill>
          <a:schemeClr val="accent5">
            <a:lumMod val="60000"/>
            <a:lumOff val="40000"/>
          </a:schemeClr>
        </a:solidFill>
        <a:ln w="38100" cap="rnd"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1" kern="1200" dirty="0" smtClean="0">
              <a:solidFill>
                <a:schemeClr val="bg2">
                  <a:lumMod val="50000"/>
                </a:schemeClr>
              </a:solidFill>
              <a:latin typeface="Arial Black" panose="020B0A04020102020204" pitchFamily="34" charset="0"/>
            </a:rPr>
            <a:t>Освітньо-професійна програма та навчальний план за цією програмою</a:t>
          </a:r>
          <a:endParaRPr lang="uk-UA" sz="1400" kern="1200" dirty="0">
            <a:solidFill>
              <a:schemeClr val="bg2">
                <a:lumMod val="50000"/>
              </a:schemeClr>
            </a:solidFill>
            <a:latin typeface="Arial Black" panose="020B0A04020102020204" pitchFamily="34" charset="0"/>
          </a:endParaRPr>
        </a:p>
      </dsp:txBody>
      <dsp:txXfrm>
        <a:off x="2721325" y="1448170"/>
        <a:ext cx="2325503" cy="1635901"/>
      </dsp:txXfrm>
    </dsp:sp>
    <dsp:sp modelId="{5164ED27-3CE2-4F04-89E7-10ADFFFDD799}">
      <dsp:nvSpPr>
        <dsp:cNvPr id="0" name=""/>
        <dsp:cNvSpPr/>
      </dsp:nvSpPr>
      <dsp:spPr>
        <a:xfrm>
          <a:off x="5255642" y="1319897"/>
          <a:ext cx="2502499" cy="1812897"/>
        </a:xfrm>
        <a:prstGeom prst="roundRect">
          <a:avLst/>
        </a:prstGeom>
        <a:solidFill>
          <a:schemeClr val="accent6">
            <a:lumMod val="40000"/>
            <a:lumOff val="60000"/>
          </a:schemeClr>
        </a:solidFill>
        <a:ln w="38100" cap="rnd"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1" kern="1200" dirty="0" smtClean="0">
              <a:solidFill>
                <a:schemeClr val="tx2">
                  <a:lumMod val="10000"/>
                </a:schemeClr>
              </a:solidFill>
              <a:latin typeface="Arial Black" panose="020B0A04020102020204" pitchFamily="34" charset="0"/>
            </a:rPr>
            <a:t>Відомості про </a:t>
          </a:r>
          <a:r>
            <a:rPr lang="uk-UA" sz="1400" b="1" kern="1200" dirty="0" err="1" smtClean="0">
              <a:solidFill>
                <a:schemeClr val="tx2">
                  <a:lumMod val="10000"/>
                </a:schemeClr>
              </a:solidFill>
              <a:latin typeface="Arial Black" panose="020B0A04020102020204" pitchFamily="34" charset="0"/>
            </a:rPr>
            <a:t>самооцінювання</a:t>
          </a:r>
          <a:r>
            <a:rPr lang="uk-UA" sz="1400" b="1" kern="1200" dirty="0" smtClean="0">
              <a:solidFill>
                <a:schemeClr val="tx2">
                  <a:lumMod val="10000"/>
                </a:schemeClr>
              </a:solidFill>
              <a:latin typeface="Arial Black" panose="020B0A04020102020204" pitchFamily="34" charset="0"/>
            </a:rPr>
            <a:t> відповідно до критеріїв</a:t>
          </a:r>
          <a:endParaRPr lang="uk-UA" sz="1400" kern="1200" dirty="0">
            <a:solidFill>
              <a:schemeClr val="tx2">
                <a:lumMod val="10000"/>
              </a:schemeClr>
            </a:solidFill>
            <a:latin typeface="Arial Black" panose="020B0A04020102020204" pitchFamily="34" charset="0"/>
          </a:endParaRPr>
        </a:p>
      </dsp:txBody>
      <dsp:txXfrm>
        <a:off x="5344140" y="1408395"/>
        <a:ext cx="2325503" cy="1635901"/>
      </dsp:txXfrm>
    </dsp:sp>
    <dsp:sp modelId="{31640BDC-48CD-406B-8F00-BDE5C6D79E80}">
      <dsp:nvSpPr>
        <dsp:cNvPr id="0" name=""/>
        <dsp:cNvSpPr/>
      </dsp:nvSpPr>
      <dsp:spPr>
        <a:xfrm>
          <a:off x="7888075" y="1359672"/>
          <a:ext cx="2502499" cy="1812897"/>
        </a:xfrm>
        <a:prstGeom prst="roundRect">
          <a:avLst/>
        </a:prstGeom>
        <a:solidFill>
          <a:schemeClr val="accent1">
            <a:lumMod val="60000"/>
            <a:lumOff val="40000"/>
          </a:schemeClr>
        </a:solidFill>
        <a:ln w="381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1" kern="1200" dirty="0" smtClean="0">
              <a:solidFill>
                <a:schemeClr val="tx2">
                  <a:lumMod val="10000"/>
                </a:schemeClr>
              </a:solidFill>
              <a:latin typeface="Arial Black" panose="020B0A04020102020204" pitchFamily="34" charset="0"/>
            </a:rPr>
            <a:t>Рецензії (відгуки) роботодавців та/або керівників баз виробничих практик за останні п’ять років </a:t>
          </a:r>
          <a:r>
            <a:rPr lang="uk-UA" sz="1400" i="1" kern="1200" dirty="0" smtClean="0">
              <a:solidFill>
                <a:schemeClr val="tx2">
                  <a:lumMod val="10000"/>
                </a:schemeClr>
              </a:solidFill>
              <a:latin typeface="Arial Black" panose="020B0A04020102020204" pitchFamily="34" charset="0"/>
            </a:rPr>
            <a:t>(за наявності)</a:t>
          </a:r>
          <a:endParaRPr lang="uk-UA" sz="1400" kern="1200" dirty="0">
            <a:solidFill>
              <a:schemeClr val="tx2">
                <a:lumMod val="10000"/>
              </a:schemeClr>
            </a:solidFill>
            <a:latin typeface="Arial Black" panose="020B0A04020102020204" pitchFamily="34" charset="0"/>
          </a:endParaRPr>
        </a:p>
      </dsp:txBody>
      <dsp:txXfrm>
        <a:off x="7976573" y="1448170"/>
        <a:ext cx="2325503" cy="1635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7FA1-D76C-4162-AD54-E2050D278BBC}">
      <dsp:nvSpPr>
        <dsp:cNvPr id="0" name=""/>
        <dsp:cNvSpPr/>
      </dsp:nvSpPr>
      <dsp:spPr>
        <a:xfrm>
          <a:off x="4273738" y="103284"/>
          <a:ext cx="92305" cy="170837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2109F-F97E-4E15-AC93-868A785C5B04}">
      <dsp:nvSpPr>
        <dsp:cNvPr id="0" name=""/>
        <dsp:cNvSpPr/>
      </dsp:nvSpPr>
      <dsp:spPr>
        <a:xfrm>
          <a:off x="579984" y="103284"/>
          <a:ext cx="2400707" cy="170837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7783A-931F-4E10-889A-77B9B1A284A7}">
      <dsp:nvSpPr>
        <dsp:cNvPr id="0" name=""/>
        <dsp:cNvSpPr/>
      </dsp:nvSpPr>
      <dsp:spPr>
        <a:xfrm>
          <a:off x="0" y="1471206"/>
          <a:ext cx="2308402" cy="33128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00F60-CCA1-4907-89E7-B96CD93B7538}">
      <dsp:nvSpPr>
        <dsp:cNvPr id="0" name=""/>
        <dsp:cNvSpPr/>
      </dsp:nvSpPr>
      <dsp:spPr>
        <a:xfrm>
          <a:off x="470999" y="1445974"/>
          <a:ext cx="2620228" cy="34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ru-RU" sz="2000" b="1" kern="1200" dirty="0" err="1" smtClean="0">
              <a:solidFill>
                <a:srgbClr val="C00000"/>
              </a:solidFill>
              <a:effectLst>
                <a:outerShdw blurRad="38100" dist="38100" dir="2700000" algn="tl">
                  <a:srgbClr val="000000">
                    <a:alpha val="43137"/>
                  </a:srgbClr>
                </a:outerShdw>
              </a:effectLst>
            </a:rPr>
            <a:t>Крок</a:t>
          </a:r>
          <a:r>
            <a:rPr lang="ru-RU" sz="2000" b="1" kern="1200" dirty="0" smtClean="0">
              <a:solidFill>
                <a:srgbClr val="C00000"/>
              </a:solidFill>
              <a:effectLst>
                <a:outerShdw blurRad="38100" dist="38100" dir="2700000" algn="tl">
                  <a:srgbClr val="000000">
                    <a:alpha val="43137"/>
                  </a:srgbClr>
                </a:outerShdw>
              </a:effectLst>
            </a:rPr>
            <a:t> </a:t>
          </a:r>
          <a:r>
            <a:rPr lang="ru-RU" sz="2000" b="1" kern="1200" dirty="0" err="1" smtClean="0">
              <a:solidFill>
                <a:srgbClr val="C00000"/>
              </a:solidFill>
              <a:effectLst>
                <a:outerShdw blurRad="38100" dist="38100" dir="2700000" algn="tl">
                  <a:srgbClr val="000000">
                    <a:alpha val="43137"/>
                  </a:srgbClr>
                </a:outerShdw>
              </a:effectLst>
            </a:rPr>
            <a:t>другий</a:t>
          </a:r>
          <a:endParaRPr lang="ru-RU" sz="2000" b="1" kern="1200" dirty="0">
            <a:solidFill>
              <a:srgbClr val="C00000"/>
            </a:solidFill>
            <a:effectLst>
              <a:outerShdw blurRad="38100" dist="38100" dir="2700000" algn="tl">
                <a:srgbClr val="000000">
                  <a:alpha val="43137"/>
                </a:srgbClr>
              </a:outerShdw>
            </a:effectLst>
          </a:endParaRPr>
        </a:p>
      </dsp:txBody>
      <dsp:txXfrm>
        <a:off x="470999" y="1445974"/>
        <a:ext cx="2620228" cy="341095"/>
      </dsp:txXfrm>
    </dsp:sp>
    <dsp:sp modelId="{12883441-9861-4FCC-8A51-58909A81F7AC}">
      <dsp:nvSpPr>
        <dsp:cNvPr id="0" name=""/>
        <dsp:cNvSpPr/>
      </dsp:nvSpPr>
      <dsp:spPr>
        <a:xfrm>
          <a:off x="3078426" y="103284"/>
          <a:ext cx="1097577" cy="170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endParaRPr lang="ru-RU" sz="1800" kern="1200" dirty="0"/>
        </a:p>
      </dsp:txBody>
      <dsp:txXfrm>
        <a:off x="3078426" y="103284"/>
        <a:ext cx="1097577" cy="1708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6EBAF-C138-4AEC-8662-6AF0765BB98C}">
      <dsp:nvSpPr>
        <dsp:cNvPr id="0" name=""/>
        <dsp:cNvSpPr/>
      </dsp:nvSpPr>
      <dsp:spPr>
        <a:xfrm>
          <a:off x="1145395" y="0"/>
          <a:ext cx="5418667" cy="5418667"/>
        </a:xfrm>
        <a:prstGeom prst="triangl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0D0CC-E6BF-4989-9C0F-4EF1163CFB88}">
      <dsp:nvSpPr>
        <dsp:cNvPr id="0" name=""/>
        <dsp:cNvSpPr/>
      </dsp:nvSpPr>
      <dsp:spPr>
        <a:xfrm>
          <a:off x="3301824" y="543419"/>
          <a:ext cx="4627942" cy="1320800"/>
        </a:xfrm>
        <a:prstGeom prst="roundRect">
          <a:avLst/>
        </a:prstGeom>
        <a:solidFill>
          <a:schemeClr val="accent5">
            <a:lumMod val="20000"/>
            <a:lumOff val="80000"/>
            <a:alpha val="90000"/>
          </a:schemeClr>
        </a:solidFill>
        <a:ln w="38100" cap="rnd"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uk-UA" sz="2300" b="1" kern="1200" dirty="0"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АКРЕДИТАЦІЯ </a:t>
          </a:r>
        </a:p>
        <a:p>
          <a:pPr lvl="0" algn="ctr" defTabSz="1022350">
            <a:lnSpc>
              <a:spcPct val="100000"/>
            </a:lnSpc>
            <a:spcBef>
              <a:spcPct val="0"/>
            </a:spcBef>
            <a:spcAft>
              <a:spcPct val="35000"/>
            </a:spcAft>
          </a:pPr>
          <a:r>
            <a:rPr lang="uk-UA" sz="2300" b="1" kern="1200" dirty="0"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освітньо-професійної програми</a:t>
          </a:r>
          <a:endParaRPr lang="ru-RU" sz="2300" b="1" kern="1200" dirty="0">
            <a:solidFill>
              <a:srgbClr val="C00000"/>
            </a:solidFill>
            <a:latin typeface="Cambria Math" panose="02040503050406030204" pitchFamily="18" charset="0"/>
            <a:ea typeface="Cambria Math" panose="02040503050406030204" pitchFamily="18" charset="0"/>
          </a:endParaRPr>
        </a:p>
      </dsp:txBody>
      <dsp:txXfrm>
        <a:off x="3366300" y="607895"/>
        <a:ext cx="4498990" cy="1191848"/>
      </dsp:txXfrm>
    </dsp:sp>
    <dsp:sp modelId="{594FB19D-8BD3-4D14-B87B-21B304E486C9}">
      <dsp:nvSpPr>
        <dsp:cNvPr id="0" name=""/>
        <dsp:cNvSpPr/>
      </dsp:nvSpPr>
      <dsp:spPr>
        <a:xfrm>
          <a:off x="3290412" y="2029319"/>
          <a:ext cx="4650766" cy="1320800"/>
        </a:xfrm>
        <a:prstGeom prst="roundRect">
          <a:avLst/>
        </a:prstGeom>
        <a:solidFill>
          <a:schemeClr val="accent5">
            <a:lumMod val="40000"/>
            <a:lumOff val="60000"/>
            <a:alpha val="90000"/>
          </a:schemeClr>
        </a:solidFill>
        <a:ln w="38100" cap="rnd"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b="1" kern="1200" dirty="0" smtClean="0">
              <a:ln w="0"/>
              <a:solidFill>
                <a:schemeClr val="accent6">
                  <a:lumMod val="50000"/>
                </a:schemeClr>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УМОВНА (ВІДКЛАДЕНА) АКРЕДИТАЦІЯ освітньо-професійної програми</a:t>
          </a:r>
          <a:endParaRPr lang="ru-RU" sz="2300" b="1" kern="1200" dirty="0">
            <a:solidFill>
              <a:schemeClr val="accent6">
                <a:lumMod val="50000"/>
              </a:schemeClr>
            </a:solidFill>
            <a:latin typeface="Cambria Math" panose="02040503050406030204" pitchFamily="18" charset="0"/>
            <a:ea typeface="Cambria Math" panose="02040503050406030204" pitchFamily="18" charset="0"/>
          </a:endParaRPr>
        </a:p>
      </dsp:txBody>
      <dsp:txXfrm>
        <a:off x="3354888" y="2093795"/>
        <a:ext cx="4521814" cy="1191848"/>
      </dsp:txXfrm>
    </dsp:sp>
    <dsp:sp modelId="{58AA77DF-8F9C-4D6A-9C7B-CE0C412C3181}">
      <dsp:nvSpPr>
        <dsp:cNvPr id="0" name=""/>
        <dsp:cNvSpPr/>
      </dsp:nvSpPr>
      <dsp:spPr>
        <a:xfrm>
          <a:off x="3337714" y="3515219"/>
          <a:ext cx="4556161" cy="1194927"/>
        </a:xfrm>
        <a:prstGeom prst="roundRect">
          <a:avLst/>
        </a:prstGeom>
        <a:solidFill>
          <a:schemeClr val="accent3">
            <a:lumMod val="75000"/>
            <a:alpha val="90000"/>
          </a:schemeClr>
        </a:solidFill>
        <a:ln w="38100" cap="rnd"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ct val="35000"/>
            </a:spcAft>
          </a:pPr>
          <a:r>
            <a:rPr lang="uk-UA" sz="2200" b="1" kern="1200" dirty="0" smtClean="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ВІДМОВА В АКРЕДИТАЦІЇ </a:t>
          </a:r>
        </a:p>
        <a:p>
          <a:pPr lvl="0" algn="ctr" defTabSz="977900">
            <a:lnSpc>
              <a:spcPct val="100000"/>
            </a:lnSpc>
            <a:spcBef>
              <a:spcPct val="0"/>
            </a:spcBef>
            <a:spcAft>
              <a:spcPct val="35000"/>
            </a:spcAft>
          </a:pPr>
          <a:r>
            <a:rPr lang="uk-UA" sz="2200" b="1" kern="1200" dirty="0" smtClean="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освітньо-професійної програми</a:t>
          </a:r>
          <a:endParaRPr lang="ru-RU" sz="2200" b="1" kern="1200" dirty="0">
            <a:solidFill>
              <a:schemeClr val="bg1"/>
            </a:solidFill>
            <a:latin typeface="Cambria Math" panose="02040503050406030204" pitchFamily="18" charset="0"/>
            <a:ea typeface="Cambria Math" panose="02040503050406030204" pitchFamily="18" charset="0"/>
          </a:endParaRPr>
        </a:p>
      </dsp:txBody>
      <dsp:txXfrm>
        <a:off x="3396046" y="3573551"/>
        <a:ext cx="4439497" cy="10782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25.01.2022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25.01.2022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C522B8D-815E-429C-9EC2-505CEC215084}"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55190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2E0B6C-3F58-4527-A133-F91FB65EBC2F}" type="datetime1">
              <a:rPr lang="ru-RU" smtClean="0"/>
              <a:pPr/>
              <a:t>25.01.2022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497902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2E0B6C-3F58-4527-A133-F91FB65EBC2F}"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380048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A42E0B6C-3F58-4527-A133-F91FB65EBC2F}"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33490524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A42E0B6C-3F58-4527-A133-F91FB65EBC2F}"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3146797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2E0B6C-3F58-4527-A133-F91FB65EBC2F}"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2992381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2E0B6C-3F58-4527-A133-F91FB65EBC2F}"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79895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D72474-459C-42C4-A0ED-A9AD89867D22}"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76539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r>
              <a:rPr lang="ru-RU" smtClean="0"/>
              <a:t>09.10.2016</a:t>
            </a:r>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12147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Титульный слайд с рисунком">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Tree>
    <p:extLst>
      <p:ext uri="{BB962C8B-B14F-4D97-AF65-F5344CB8AC3E}">
        <p14:creationId xmlns:p14="http://schemas.microsoft.com/office/powerpoint/2010/main" val="48205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8D2BC5-0E5D-4645-A815-DFCA1A04B5A6}"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6574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049B1-F681-4AF5-B948-A3B940E9215A}" type="datetime1">
              <a:rPr lang="ru-RU" smtClean="0"/>
              <a:pPr/>
              <a:t>25.01.2022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9552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071334-89C1-48F8-8089-E3D6AA3BB79C}" type="datetime1">
              <a:rPr lang="ru-RU" smtClean="0"/>
              <a:pPr/>
              <a:t>25.01.2022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1691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DCDF3F-3D72-4F56-93A1-9DDD55AB6452}" type="datetime1">
              <a:rPr lang="ru-RU" smtClean="0"/>
              <a:pPr/>
              <a:t>25.01.2022</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9" name="Slide Number Placeholder 8"/>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76678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C11A32-C44A-4E32-8FFB-D057369B4F61}" type="datetime1">
              <a:rPr lang="ru-RU" smtClean="0"/>
              <a:pPr/>
              <a:t>25.01.2022</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9860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ECC2E-6DAB-4717-9C53-38589639C202}" type="datetime1">
              <a:rPr lang="ru-RU" smtClean="0"/>
              <a:pPr/>
              <a:t>25.01.2022</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4" name="Slide Number Placeholder 3"/>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41763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C0002A-E6EF-4378-B5A3-22E20EA855B1}" type="datetime1">
              <a:rPr lang="ru-RU" smtClean="0"/>
              <a:pPr/>
              <a:t>25.01.2022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5268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E80E4BC3-C763-48AA-8280-ACE59646066A}" type="datetime1">
              <a:rPr lang="ru-RU" smtClean="0"/>
              <a:pPr/>
              <a:t>25.01.2022</a:t>
            </a:fld>
            <a:endParaRPr lang="ru-RU" dirty="0"/>
          </a:p>
        </p:txBody>
      </p:sp>
      <p:sp>
        <p:nvSpPr>
          <p:cNvPr id="6" name="Footer Placeholder 5"/>
          <p:cNvSpPr>
            <a:spLocks noGrp="1"/>
          </p:cNvSpPr>
          <p:nvPr>
            <p:ph type="ftr" sz="quarter" idx="11"/>
          </p:nvPr>
        </p:nvSpPr>
        <p:spPr>
          <a:xfrm>
            <a:off x="1141412" y="5883275"/>
            <a:ext cx="5105400" cy="365125"/>
          </a:xfrm>
        </p:spPr>
        <p:txBody>
          <a:bodyPr/>
          <a:lstStyle/>
          <a:p>
            <a:pPr rtl="0"/>
            <a:endParaRPr lang="ru-RU" dirty="0"/>
          </a:p>
        </p:txBody>
      </p:sp>
      <p:sp>
        <p:nvSpPr>
          <p:cNvPr id="7" name="Slide Number Placeholder 6"/>
          <p:cNvSpPr>
            <a:spLocks noGrp="1"/>
          </p:cNvSpPr>
          <p:nvPr>
            <p:ph type="sldNum" sz="quarter" idx="12"/>
          </p:nvPr>
        </p:nvSpPr>
        <p:spPr>
          <a:xfrm>
            <a:off x="10742612" y="5883275"/>
            <a:ext cx="322567" cy="365125"/>
          </a:xfrm>
        </p:spPr>
        <p:txBody>
          <a:bodyPr/>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10360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42E0B6C-3F58-4527-A133-F91FB65EBC2F}" type="datetime1">
              <a:rPr lang="ru-RU" smtClean="0"/>
              <a:pPr/>
              <a:t>25.01.2022</a:t>
            </a:fld>
            <a:endParaRPr lang="ru-RU"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ru-RU"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271374735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fif"/><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46100" y="952500"/>
            <a:ext cx="11480800" cy="3559285"/>
          </a:xfrm>
        </p:spPr>
        <p:txBody>
          <a:bodyPr rtlCol="0" anchor="ctr">
            <a:normAutofit/>
          </a:bodyPr>
          <a:lstStyle/>
          <a:p>
            <a:pPr algn="ctr" rtl="0"/>
            <a:r>
              <a:rPr lang="uk-UA" sz="4000" b="1" dirty="0" smtClean="0">
                <a:solidFill>
                  <a:schemeClr val="tx1"/>
                </a:solidFill>
                <a:latin typeface="Cambria Math" panose="02040503050406030204" pitchFamily="18" charset="0"/>
                <a:ea typeface="Cambria Math" panose="02040503050406030204" pitchFamily="18" charset="0"/>
              </a:rPr>
              <a:t>ПОРЯДОК </a:t>
            </a:r>
            <a:br>
              <a:rPr lang="uk-UA" sz="4000" b="1" dirty="0" smtClean="0">
                <a:solidFill>
                  <a:schemeClr val="tx1"/>
                </a:solidFill>
                <a:latin typeface="Cambria Math" panose="02040503050406030204" pitchFamily="18" charset="0"/>
                <a:ea typeface="Cambria Math" panose="02040503050406030204" pitchFamily="18" charset="0"/>
              </a:rPr>
            </a:br>
            <a:r>
              <a:rPr lang="uk-UA" sz="3600" b="1" dirty="0" smtClean="0">
                <a:solidFill>
                  <a:schemeClr val="tx1"/>
                </a:solidFill>
                <a:latin typeface="Cambria Math" panose="02040503050406030204" pitchFamily="18" charset="0"/>
                <a:ea typeface="Cambria Math" panose="02040503050406030204" pitchFamily="18" charset="0"/>
              </a:rPr>
              <a:t>ПІДГОТОВКИ І ПРОВЕДЕННЯ </a:t>
            </a:r>
            <a:r>
              <a:rPr lang="ru-RU" sz="3600" b="1" dirty="0" err="1" smtClean="0">
                <a:solidFill>
                  <a:schemeClr val="tx1"/>
                </a:solidFill>
                <a:latin typeface="Cambria Math" panose="02040503050406030204" pitchFamily="18" charset="0"/>
                <a:ea typeface="Cambria Math" panose="02040503050406030204" pitchFamily="18" charset="0"/>
              </a:rPr>
              <a:t>АкредитаційнОЇ</a:t>
            </a:r>
            <a:r>
              <a:rPr lang="ru-RU" sz="3600" b="1" dirty="0" smtClean="0">
                <a:solidFill>
                  <a:schemeClr val="tx1"/>
                </a:solidFill>
                <a:latin typeface="Cambria Math" panose="02040503050406030204" pitchFamily="18" charset="0"/>
                <a:ea typeface="Cambria Math" panose="02040503050406030204" pitchFamily="18" charset="0"/>
              </a:rPr>
              <a:t> </a:t>
            </a:r>
            <a:r>
              <a:rPr lang="ru-RU" sz="3600" b="1" dirty="0" err="1" smtClean="0">
                <a:solidFill>
                  <a:schemeClr val="tx1"/>
                </a:solidFill>
                <a:latin typeface="Cambria Math" panose="02040503050406030204" pitchFamily="18" charset="0"/>
                <a:ea typeface="Cambria Math" panose="02040503050406030204" pitchFamily="18" charset="0"/>
              </a:rPr>
              <a:t>експертизИ</a:t>
            </a:r>
            <a:r>
              <a:rPr lang="ru-RU" sz="3600" b="1" dirty="0" smtClean="0">
                <a:solidFill>
                  <a:schemeClr val="tx1"/>
                </a:solidFill>
                <a:latin typeface="Cambria Math" panose="02040503050406030204" pitchFamily="18" charset="0"/>
                <a:ea typeface="Cambria Math" panose="02040503050406030204" pitchFamily="18" charset="0"/>
              </a:rPr>
              <a:t> </a:t>
            </a:r>
            <a:br>
              <a:rPr lang="ru-RU" sz="3600" b="1" dirty="0" smtClean="0">
                <a:solidFill>
                  <a:schemeClr val="tx1"/>
                </a:solidFill>
                <a:latin typeface="Cambria Math" panose="02040503050406030204" pitchFamily="18" charset="0"/>
                <a:ea typeface="Cambria Math" panose="02040503050406030204" pitchFamily="18" charset="0"/>
              </a:rPr>
            </a:br>
            <a:r>
              <a:rPr lang="ru-RU" sz="3600" b="1" dirty="0" err="1" smtClean="0">
                <a:solidFill>
                  <a:schemeClr val="tx1"/>
                </a:solidFill>
                <a:latin typeface="Cambria Math" panose="02040503050406030204" pitchFamily="18" charset="0"/>
                <a:ea typeface="Cambria Math" panose="02040503050406030204" pitchFamily="18" charset="0"/>
              </a:rPr>
              <a:t>освітньо-професійних</a:t>
            </a:r>
            <a:r>
              <a:rPr lang="ru-RU" sz="3600" b="1" dirty="0" smtClean="0">
                <a:solidFill>
                  <a:schemeClr val="tx1"/>
                </a:solidFill>
                <a:latin typeface="Cambria Math" panose="02040503050406030204" pitchFamily="18" charset="0"/>
                <a:ea typeface="Cambria Math" panose="02040503050406030204" pitchFamily="18" charset="0"/>
              </a:rPr>
              <a:t> </a:t>
            </a:r>
            <a:r>
              <a:rPr lang="ru-RU" sz="3600" b="1" dirty="0" err="1" smtClean="0">
                <a:solidFill>
                  <a:schemeClr val="tx1"/>
                </a:solidFill>
                <a:latin typeface="Cambria Math" panose="02040503050406030204" pitchFamily="18" charset="0"/>
                <a:ea typeface="Cambria Math" panose="02040503050406030204" pitchFamily="18" charset="0"/>
              </a:rPr>
              <a:t>програм</a:t>
            </a:r>
            <a:r>
              <a:rPr lang="ru-RU" sz="3600" b="1" dirty="0" smtClean="0">
                <a:solidFill>
                  <a:schemeClr val="tx1"/>
                </a:solidFill>
                <a:latin typeface="Cambria Math" panose="02040503050406030204" pitchFamily="18" charset="0"/>
                <a:ea typeface="Cambria Math" panose="02040503050406030204" pitchFamily="18" charset="0"/>
              </a:rPr>
              <a:t> </a:t>
            </a:r>
            <a:r>
              <a:rPr lang="ru-RU" sz="3600" b="1" dirty="0" err="1" smtClean="0">
                <a:solidFill>
                  <a:schemeClr val="tx1"/>
                </a:solidFill>
                <a:latin typeface="Cambria Math" panose="02040503050406030204" pitchFamily="18" charset="0"/>
                <a:ea typeface="Cambria Math" panose="02040503050406030204" pitchFamily="18" charset="0"/>
              </a:rPr>
              <a:t>фахової</a:t>
            </a:r>
            <a:r>
              <a:rPr lang="ru-RU" sz="3600" b="1" dirty="0" smtClean="0">
                <a:solidFill>
                  <a:schemeClr val="tx1"/>
                </a:solidFill>
                <a:latin typeface="Cambria Math" panose="02040503050406030204" pitchFamily="18" charset="0"/>
                <a:ea typeface="Cambria Math" panose="02040503050406030204" pitchFamily="18" charset="0"/>
              </a:rPr>
              <a:t> </a:t>
            </a:r>
            <a:r>
              <a:rPr lang="ru-RU" sz="3600" b="1" dirty="0" err="1" smtClean="0">
                <a:solidFill>
                  <a:schemeClr val="tx1"/>
                </a:solidFill>
                <a:latin typeface="Cambria Math" panose="02040503050406030204" pitchFamily="18" charset="0"/>
                <a:ea typeface="Cambria Math" panose="02040503050406030204" pitchFamily="18" charset="0"/>
              </a:rPr>
              <a:t>передвищої</a:t>
            </a:r>
            <a:r>
              <a:rPr lang="ru-RU" sz="3600" b="1" dirty="0" smtClean="0">
                <a:solidFill>
                  <a:schemeClr val="tx1"/>
                </a:solidFill>
                <a:latin typeface="Cambria Math" panose="02040503050406030204" pitchFamily="18" charset="0"/>
                <a:ea typeface="Cambria Math" panose="02040503050406030204" pitchFamily="18" charset="0"/>
              </a:rPr>
              <a:t> </a:t>
            </a:r>
            <a:r>
              <a:rPr lang="ru-RU" sz="3600" b="1" dirty="0" err="1" smtClean="0">
                <a:solidFill>
                  <a:schemeClr val="tx1"/>
                </a:solidFill>
                <a:latin typeface="Cambria Math" panose="02040503050406030204" pitchFamily="18" charset="0"/>
                <a:ea typeface="Cambria Math" panose="02040503050406030204" pitchFamily="18" charset="0"/>
              </a:rPr>
              <a:t>освіти</a:t>
            </a:r>
            <a:endParaRPr lang="ru-RU" sz="3600" b="1" dirty="0">
              <a:solidFill>
                <a:schemeClr val="tx1"/>
              </a:solidFill>
              <a:latin typeface="Cambria Math" panose="02040503050406030204" pitchFamily="18" charset="0"/>
              <a:ea typeface="Cambria Math" panose="02040503050406030204" pitchFamily="18" charset="0"/>
            </a:endParaRPr>
          </a:p>
        </p:txBody>
      </p:sp>
      <p:sp>
        <p:nvSpPr>
          <p:cNvPr id="7" name="Подзаголовок 6"/>
          <p:cNvSpPr>
            <a:spLocks noGrp="1"/>
          </p:cNvSpPr>
          <p:nvPr>
            <p:ph type="subTitle" idx="1"/>
          </p:nvPr>
        </p:nvSpPr>
        <p:spPr/>
        <p:txBody>
          <a:bodyPr rtlCol="0"/>
          <a:lstStyle/>
          <a:p>
            <a:pPr rtl="0"/>
            <a:r>
              <a:rPr lang="ru-RU" dirty="0"/>
              <a:t>Подзаголовок</a:t>
            </a:r>
          </a:p>
        </p:txBody>
      </p:sp>
      <p:pic>
        <p:nvPicPr>
          <p:cNvPr id="3" name="Рисунок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56" b="5456"/>
          <a:stretch>
            <a:fillRect/>
          </a:stretch>
        </p:blipFill>
        <p:spPr>
          <a:xfrm>
            <a:off x="0" y="0"/>
            <a:ext cx="1651000" cy="12446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00" y="4787900"/>
            <a:ext cx="3403600" cy="1270000"/>
          </a:xfrm>
          <a:prstGeom prst="rect">
            <a:avLst/>
          </a:prstGeom>
          <a:effectLst>
            <a:outerShdw blurRad="50800" dist="38100" algn="l" rotWithShape="0">
              <a:prstClr val="black">
                <a:alpha val="40000"/>
              </a:prstClr>
            </a:outerShdw>
          </a:effectLst>
          <a:scene3d>
            <a:camera prst="obliqueTopRight"/>
            <a:lightRig rig="threePt" dir="t"/>
          </a:scene3d>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304800" y="2498248"/>
            <a:ext cx="3733800" cy="1173006"/>
          </a:xfrm>
          <a:prstGeom prst="rect">
            <a:avLst/>
          </a:prstGeom>
          <a:solidFill>
            <a:schemeClr val="tx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Критерії оцінювання</a:t>
            </a:r>
            <a:endParaRPr lang="en-US" sz="36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7" name="Прямоугольник 6"/>
          <p:cNvSpPr/>
          <p:nvPr/>
        </p:nvSpPr>
        <p:spPr>
          <a:xfrm>
            <a:off x="4648200" y="76200"/>
            <a:ext cx="7302500" cy="863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err="1">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a:t>
            </a:r>
            <a:r>
              <a:rPr lang="ru-RU"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1. </a:t>
            </a:r>
          </a:p>
          <a:p>
            <a:pPr algn="ctr">
              <a:defRPr/>
            </a:pPr>
            <a:r>
              <a:rPr lang="ru-RU"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Структура та </a:t>
            </a:r>
            <a:r>
              <a:rPr lang="ru-RU" b="1" dirty="0" err="1">
                <a:solidFill>
                  <a:srgbClr val="002060"/>
                </a:solidFill>
                <a:latin typeface="Cambria Math" panose="02040503050406030204" pitchFamily="18" charset="0"/>
                <a:ea typeface="Cambria Math" panose="02040503050406030204" pitchFamily="18" charset="0"/>
                <a:cs typeface="Arial" panose="020B0604020202020204" pitchFamily="34" charset="0"/>
              </a:rPr>
              <a:t>зміст</a:t>
            </a:r>
            <a:r>
              <a:rPr lang="ru-RU"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 </a:t>
            </a:r>
            <a:r>
              <a:rPr lang="ru-RU" b="1" dirty="0" err="1">
                <a:solidFill>
                  <a:srgbClr val="002060"/>
                </a:solidFill>
                <a:latin typeface="Cambria Math" panose="02040503050406030204" pitchFamily="18" charset="0"/>
                <a:ea typeface="Cambria Math" panose="02040503050406030204" pitchFamily="18" charset="0"/>
                <a:cs typeface="Arial" panose="020B0604020202020204" pitchFamily="34" charset="0"/>
              </a:rPr>
              <a:t>освітньо-професійної</a:t>
            </a:r>
            <a:r>
              <a:rPr lang="ru-RU"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 </a:t>
            </a:r>
            <a:r>
              <a:rPr lang="ru-RU" b="1" dirty="0" err="1">
                <a:solidFill>
                  <a:srgbClr val="002060"/>
                </a:solidFill>
                <a:latin typeface="Cambria Math" panose="02040503050406030204" pitchFamily="18" charset="0"/>
                <a:ea typeface="Cambria Math" panose="02040503050406030204" pitchFamily="18" charset="0"/>
                <a:cs typeface="Arial" panose="020B0604020202020204" pitchFamily="34" charset="0"/>
              </a:rPr>
              <a:t>програми</a:t>
            </a:r>
            <a:endParaRPr lang="uk-UA" b="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9" name="Прямоугольник 8"/>
          <p:cNvSpPr/>
          <p:nvPr/>
        </p:nvSpPr>
        <p:spPr>
          <a:xfrm>
            <a:off x="4648194" y="2170747"/>
            <a:ext cx="7302501" cy="6486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3. </a:t>
            </a:r>
          </a:p>
          <a:p>
            <a:pPr algn="ctr">
              <a:defRPr/>
            </a:pPr>
            <a:r>
              <a:rPr lang="uk-UA"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Організація освітнього процесу</a:t>
            </a:r>
          </a:p>
        </p:txBody>
      </p:sp>
      <p:sp>
        <p:nvSpPr>
          <p:cNvPr id="11" name="Прямоугольник 10"/>
          <p:cNvSpPr/>
          <p:nvPr/>
        </p:nvSpPr>
        <p:spPr>
          <a:xfrm>
            <a:off x="4648194" y="2844800"/>
            <a:ext cx="7302502" cy="1295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4. </a:t>
            </a:r>
          </a:p>
          <a:p>
            <a:pPr algn="ctr">
              <a:defRPr/>
            </a:pPr>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Контрольні заходи, оцінювання програмних результатів навчання здобувачів освіти та академічна доброчесність</a:t>
            </a:r>
          </a:p>
        </p:txBody>
      </p:sp>
      <p:sp>
        <p:nvSpPr>
          <p:cNvPr id="14" name="Прямоугольник 13"/>
          <p:cNvSpPr/>
          <p:nvPr/>
        </p:nvSpPr>
        <p:spPr>
          <a:xfrm>
            <a:off x="4648195" y="4127502"/>
            <a:ext cx="7302505" cy="8127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5. </a:t>
            </a:r>
          </a:p>
          <a:p>
            <a:pPr algn="ctr">
              <a:defRPr/>
            </a:pPr>
            <a:r>
              <a:rPr lang="uk-UA"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Кадрове забезпечення реалізації освітньо-професійної програми</a:t>
            </a:r>
          </a:p>
        </p:txBody>
      </p:sp>
      <p:sp>
        <p:nvSpPr>
          <p:cNvPr id="15" name="Прямоугольник 14"/>
          <p:cNvSpPr/>
          <p:nvPr/>
        </p:nvSpPr>
        <p:spPr>
          <a:xfrm>
            <a:off x="4648195" y="5593712"/>
            <a:ext cx="7302505" cy="9458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7. </a:t>
            </a:r>
          </a:p>
          <a:p>
            <a:pPr algn="ctr">
              <a:defRPr/>
            </a:pPr>
            <a:r>
              <a:rPr lang="uk-UA"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Внутрішнє забезпечення якості освітньо-професійної програми</a:t>
            </a:r>
          </a:p>
        </p:txBody>
      </p:sp>
      <p:sp>
        <p:nvSpPr>
          <p:cNvPr id="16" name="Прямоугольник 15"/>
          <p:cNvSpPr/>
          <p:nvPr/>
        </p:nvSpPr>
        <p:spPr>
          <a:xfrm>
            <a:off x="4648194" y="939800"/>
            <a:ext cx="7302506"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2.</a:t>
            </a:r>
          </a:p>
          <a:p>
            <a:pPr algn="ctr">
              <a:defRPr/>
            </a:pPr>
            <a:r>
              <a:rPr lang="uk-UA" dirty="0" smtClean="0">
                <a:solidFill>
                  <a:schemeClr val="bg1"/>
                </a:solidFill>
                <a:latin typeface="Arial Black" panose="020B0A04020102020204" pitchFamily="34" charset="0"/>
                <a:cs typeface="Times New Roman" panose="02020603050405020304" pitchFamily="18" charset="0"/>
              </a:rPr>
              <a:t> </a:t>
            </a:r>
            <a:r>
              <a:rPr lang="uk-UA"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Організація прийому на навчання за освітньо-професійною програмою та </a:t>
            </a:r>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визнання результатів навчання, отриманих в інших </a:t>
            </a:r>
            <a:r>
              <a:rPr lang="uk-UA"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закладах освіти</a:t>
            </a:r>
            <a:endParaRPr lang="en-US" b="1"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7" name="Прямоугольник 16"/>
          <p:cNvSpPr/>
          <p:nvPr/>
        </p:nvSpPr>
        <p:spPr>
          <a:xfrm>
            <a:off x="4660895" y="4965700"/>
            <a:ext cx="7302504" cy="628012"/>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6. </a:t>
            </a:r>
          </a:p>
          <a:p>
            <a:pPr algn="ctr">
              <a:defRPr/>
            </a:pPr>
            <a:r>
              <a:rPr lang="uk-UA" dirty="0">
                <a:solidFill>
                  <a:schemeClr val="bg1"/>
                </a:solidFill>
                <a:latin typeface="Arial" panose="020B0604020202020204" pitchFamily="34" charset="0"/>
                <a:cs typeface="Arial" panose="020B0604020202020204" pitchFamily="34" charset="0"/>
              </a:rPr>
              <a:t>Освітнє середовище та матеріальні ресурси</a:t>
            </a:r>
          </a:p>
        </p:txBody>
      </p:sp>
      <p:cxnSp>
        <p:nvCxnSpPr>
          <p:cNvPr id="19" name="Прямая со стрелкой 18"/>
          <p:cNvCxnSpPr/>
          <p:nvPr/>
        </p:nvCxnSpPr>
        <p:spPr>
          <a:xfrm flipV="1">
            <a:off x="2895600" y="508000"/>
            <a:ext cx="1612900" cy="15584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3505200" y="1547774"/>
            <a:ext cx="892175" cy="6229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4152900" y="2565400"/>
            <a:ext cx="393699" cy="242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4152900" y="3276600"/>
            <a:ext cx="495295" cy="381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4152900" y="3733800"/>
            <a:ext cx="393694" cy="534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3505200" y="3998756"/>
            <a:ext cx="892175" cy="9796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895600" y="3998756"/>
            <a:ext cx="1577975" cy="19067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2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241300" y="76200"/>
            <a:ext cx="11785600" cy="6565900"/>
          </a:xfrm>
          <a:prstGeom prst="rect">
            <a:avLst/>
          </a:prstGeom>
          <a:solidFill>
            <a:schemeClr val="tx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smtClean="0">
                <a:solidFill>
                  <a:schemeClr val="bg1"/>
                </a:solidFill>
                <a:latin typeface="Cambria Math" panose="02040503050406030204" pitchFamily="18" charset="0"/>
                <a:ea typeface="Cambria Math" panose="02040503050406030204" pitchFamily="18" charset="0"/>
              </a:rPr>
              <a:t>	</a:t>
            </a:r>
            <a:r>
              <a:rPr lang="uk-UA" sz="2000" b="1" dirty="0">
                <a:solidFill>
                  <a:schemeClr val="bg1"/>
                </a:solidFill>
                <a:latin typeface="Cambria Math" panose="02040503050406030204" pitchFamily="18" charset="0"/>
                <a:ea typeface="Cambria Math" panose="02040503050406030204" pitchFamily="18" charset="0"/>
              </a:rPr>
              <a:t> </a:t>
            </a:r>
            <a:r>
              <a:rPr lang="uk-UA" sz="2800" b="1" i="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Критерії оцінювання якості  освітньо-професійної програми та освітньої діяльності за цією програмою містять пункти, що оцінюються за трибальною шкалою (1, 2, 3 бали): </a:t>
            </a:r>
            <a:endParaRPr lang="en-US" sz="2800" b="1" i="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just"/>
            <a:r>
              <a:rPr lang="uk-UA" sz="2800" b="1" dirty="0" smtClean="0">
                <a:solidFill>
                  <a:schemeClr val="bg1"/>
                </a:solidFill>
                <a:latin typeface="Cambria Math" panose="02040503050406030204" pitchFamily="18" charset="0"/>
                <a:ea typeface="Cambria Math" panose="02040503050406030204" pitchFamily="18" charset="0"/>
              </a:rPr>
              <a:t>	</a:t>
            </a:r>
            <a:r>
              <a:rPr lang="uk-UA" sz="2800" b="1" dirty="0" smtClean="0">
                <a:solidFill>
                  <a:srgbClr val="C00000"/>
                </a:solidFill>
                <a:latin typeface="Cambria Math" panose="02040503050406030204" pitchFamily="18" charset="0"/>
                <a:ea typeface="Cambria Math" panose="02040503050406030204" pitchFamily="18" charset="0"/>
              </a:rPr>
              <a:t>1 </a:t>
            </a:r>
            <a:r>
              <a:rPr lang="uk-UA" sz="2800" b="1" dirty="0">
                <a:solidFill>
                  <a:srgbClr val="C00000"/>
                </a:solidFill>
                <a:latin typeface="Cambria Math" panose="02040503050406030204" pitchFamily="18" charset="0"/>
                <a:ea typeface="Cambria Math" panose="02040503050406030204" pitchFamily="18" charset="0"/>
              </a:rPr>
              <a:t>бал </a:t>
            </a:r>
            <a:r>
              <a:rPr lang="uk-UA" sz="2800" b="1" dirty="0">
                <a:solidFill>
                  <a:schemeClr val="bg1"/>
                </a:solidFill>
                <a:latin typeface="Cambria Math" panose="02040503050406030204" pitchFamily="18" charset="0"/>
                <a:ea typeface="Cambria Math" panose="02040503050406030204" pitchFamily="18" charset="0"/>
              </a:rPr>
              <a:t>– виявлені недоліки свідчать про суттєву невідповідність освітньо-професійної програми та/або освітньої діяльності за цією програмою визначеному пункту критерію (не можуть бути усунуті протягом року);</a:t>
            </a:r>
            <a:endParaRPr lang="en-US" sz="2800" b="1" dirty="0">
              <a:solidFill>
                <a:schemeClr val="bg1"/>
              </a:solidFill>
              <a:latin typeface="Cambria Math" panose="02040503050406030204" pitchFamily="18" charset="0"/>
              <a:ea typeface="Cambria Math" panose="02040503050406030204" pitchFamily="18" charset="0"/>
            </a:endParaRPr>
          </a:p>
          <a:p>
            <a:pPr algn="just"/>
            <a:r>
              <a:rPr lang="uk-UA" sz="2800" b="1" dirty="0" smtClean="0">
                <a:solidFill>
                  <a:schemeClr val="bg1"/>
                </a:solidFill>
                <a:latin typeface="Cambria Math" panose="02040503050406030204" pitchFamily="18" charset="0"/>
                <a:ea typeface="Cambria Math" panose="02040503050406030204" pitchFamily="18" charset="0"/>
              </a:rPr>
              <a:t>	</a:t>
            </a:r>
            <a:r>
              <a:rPr lang="uk-UA" sz="2800" b="1" dirty="0" smtClean="0">
                <a:solidFill>
                  <a:srgbClr val="C00000"/>
                </a:solidFill>
                <a:latin typeface="Cambria Math" panose="02040503050406030204" pitchFamily="18" charset="0"/>
                <a:ea typeface="Cambria Math" panose="02040503050406030204" pitchFamily="18" charset="0"/>
              </a:rPr>
              <a:t>2 </a:t>
            </a:r>
            <a:r>
              <a:rPr lang="uk-UA" sz="2800" b="1" dirty="0">
                <a:solidFill>
                  <a:srgbClr val="C00000"/>
                </a:solidFill>
                <a:latin typeface="Cambria Math" panose="02040503050406030204" pitchFamily="18" charset="0"/>
                <a:ea typeface="Cambria Math" panose="02040503050406030204" pitchFamily="18" charset="0"/>
              </a:rPr>
              <a:t>бали </a:t>
            </a:r>
            <a:r>
              <a:rPr lang="uk-UA" sz="2800" b="1" dirty="0">
                <a:solidFill>
                  <a:schemeClr val="bg1"/>
                </a:solidFill>
                <a:latin typeface="Cambria Math" panose="02040503050406030204" pitchFamily="18" charset="0"/>
                <a:ea typeface="Cambria Math" panose="02040503050406030204" pitchFamily="18" charset="0"/>
              </a:rPr>
              <a:t>– виявлені недоліки свідчать про часткову невідповідність освітньо-професійної програми та/або освітньої діяльності за цією програмою визначеному пункту критерію (можуть бути усунуті протягом року);</a:t>
            </a:r>
            <a:endParaRPr lang="en-US" sz="2800" b="1" dirty="0">
              <a:solidFill>
                <a:schemeClr val="bg1"/>
              </a:solidFill>
              <a:latin typeface="Cambria Math" panose="02040503050406030204" pitchFamily="18" charset="0"/>
              <a:ea typeface="Cambria Math" panose="02040503050406030204" pitchFamily="18" charset="0"/>
            </a:endParaRPr>
          </a:p>
          <a:p>
            <a:pPr algn="just"/>
            <a:r>
              <a:rPr lang="uk-UA" sz="28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800" b="1" dirty="0">
                <a:solidFill>
                  <a:srgbClr val="C00000"/>
                </a:solidFill>
                <a:latin typeface="Cambria Math" panose="02040503050406030204" pitchFamily="18" charset="0"/>
                <a:ea typeface="Cambria Math" panose="02040503050406030204" pitchFamily="18" charset="0"/>
              </a:rPr>
              <a:t> 3 бали </a:t>
            </a:r>
            <a:r>
              <a:rPr lang="uk-UA" sz="2800" b="1" dirty="0">
                <a:solidFill>
                  <a:schemeClr val="bg1">
                    <a:lumMod val="95000"/>
                    <a:lumOff val="5000"/>
                  </a:schemeClr>
                </a:solidFill>
                <a:latin typeface="Cambria Math" panose="02040503050406030204" pitchFamily="18" charset="0"/>
                <a:ea typeface="Cambria Math" panose="02040503050406030204" pitchFamily="18" charset="0"/>
              </a:rPr>
              <a:t>– недоліки не виявлені або наявні недоліки не мають суттєвого значення в контексті відповідності освітньо-професійної програми та/або освітньої діяльності за цією програмою визначеному пункту.</a:t>
            </a:r>
            <a:endParaRPr lang="en-US" sz="28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a:solidFill>
                  <a:schemeClr val="bg1">
                    <a:lumMod val="95000"/>
                    <a:lumOff val="5000"/>
                  </a:schemeClr>
                </a:solidFill>
              </a:rPr>
              <a:t> </a:t>
            </a:r>
            <a:endParaRPr lang="en-US" dirty="0">
              <a:solidFill>
                <a:schemeClr val="bg1">
                  <a:lumMod val="95000"/>
                  <a:lumOff val="5000"/>
                </a:schemeClr>
              </a:solidFill>
            </a:endParaRPr>
          </a:p>
        </p:txBody>
      </p:sp>
    </p:spTree>
    <p:extLst>
      <p:ext uri="{BB962C8B-B14F-4D97-AF65-F5344CB8AC3E}">
        <p14:creationId xmlns:p14="http://schemas.microsoft.com/office/powerpoint/2010/main" val="83145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241300" y="241300"/>
            <a:ext cx="11785600" cy="6400800"/>
          </a:xfrm>
          <a:prstGeom prst="rect">
            <a:avLst/>
          </a:prstGeom>
          <a:solidFill>
            <a:schemeClr val="tx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400" b="1" i="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400" b="1" i="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являє собою сукупність </a:t>
            </a:r>
            <a:r>
              <a:rPr lang="uk-UA" sz="2400" b="1" i="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sz="2400" b="1" i="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які розкриваються відповідями на уточнювальні запитання. Кожне запитання передбачає відповідь «так» (+) чи «ні» (–).  Відсоток схвальних відповідей (+) визначає оцінку </a:t>
            </a:r>
            <a:r>
              <a:rPr lang="uk-UA" sz="2400" b="1" i="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підкритерію</a:t>
            </a:r>
            <a:r>
              <a:rPr lang="uk-UA" sz="2400" b="1" i="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за шкалою:</a:t>
            </a:r>
            <a:endParaRPr lang="en-US" sz="2400" b="1" i="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400" b="1" dirty="0" smtClean="0">
                <a:solidFill>
                  <a:srgbClr val="C00000"/>
                </a:solidFill>
                <a:latin typeface="Cambria Math" panose="02040503050406030204" pitchFamily="18" charset="0"/>
                <a:ea typeface="Cambria Math" panose="02040503050406030204" pitchFamily="18" charset="0"/>
              </a:rPr>
              <a:t>«</a:t>
            </a:r>
            <a:r>
              <a:rPr lang="uk-UA" sz="2400" b="1" dirty="0">
                <a:solidFill>
                  <a:srgbClr val="C00000"/>
                </a:solidFill>
                <a:latin typeface="Cambria Math" panose="02040503050406030204" pitchFamily="18" charset="0"/>
                <a:ea typeface="Cambria Math" panose="02040503050406030204" pitchFamily="18" charset="0"/>
              </a:rPr>
              <a:t>3» – 75%  і більше схвальних відповідей</a:t>
            </a:r>
            <a:r>
              <a:rPr lang="uk-UA" sz="2400" b="1" dirty="0">
                <a:solidFill>
                  <a:schemeClr val="bg1">
                    <a:lumMod val="95000"/>
                    <a:lumOff val="5000"/>
                  </a:schemeClr>
                </a:solidFill>
                <a:latin typeface="Cambria Math" panose="02040503050406030204" pitchFamily="18" charset="0"/>
                <a:ea typeface="Cambria Math" panose="02040503050406030204" pitchFamily="18" charset="0"/>
              </a:rPr>
              <a:t>. Це означає, що недоліки не виявлені або наявні недоліки не мають суттєвого значення в контексті відповідності освітньо-професійної програми та/або освітньої діяльності за цією програмою визначеному пункту</a:t>
            </a:r>
            <a:r>
              <a:rPr 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4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400" b="1" dirty="0" smtClean="0">
                <a:solidFill>
                  <a:srgbClr val="C00000"/>
                </a:solidFill>
                <a:latin typeface="Cambria Math" panose="02040503050406030204" pitchFamily="18" charset="0"/>
                <a:ea typeface="Cambria Math" panose="02040503050406030204" pitchFamily="18" charset="0"/>
              </a:rPr>
              <a:t>	«</a:t>
            </a:r>
            <a:r>
              <a:rPr lang="uk-UA" sz="2400" b="1" dirty="0">
                <a:solidFill>
                  <a:srgbClr val="C00000"/>
                </a:solidFill>
                <a:latin typeface="Cambria Math" panose="02040503050406030204" pitchFamily="18" charset="0"/>
                <a:ea typeface="Cambria Math" panose="02040503050406030204" pitchFamily="18" charset="0"/>
              </a:rPr>
              <a:t>2» – 50% і більше (до 74,9%) схвальних відповідей</a:t>
            </a:r>
            <a:r>
              <a:rPr lang="uk-UA" sz="2400" b="1" dirty="0">
                <a:solidFill>
                  <a:schemeClr val="bg1">
                    <a:lumMod val="95000"/>
                    <a:lumOff val="5000"/>
                  </a:schemeClr>
                </a:solidFill>
                <a:latin typeface="Cambria Math" panose="02040503050406030204" pitchFamily="18" charset="0"/>
                <a:ea typeface="Cambria Math" panose="02040503050406030204" pitchFamily="18" charset="0"/>
              </a:rPr>
              <a:t>. Це означає, що виявлені недоліки свідчать про часткову невідповідність освітньо-професійної програми та/або освітньої діяльності за цією програмою визначеному </a:t>
            </a:r>
            <a:r>
              <a:rPr lang="uk-UA" sz="2400" b="1" dirty="0" err="1">
                <a:solidFill>
                  <a:schemeClr val="bg1">
                    <a:lumMod val="95000"/>
                    <a:lumOff val="5000"/>
                  </a:schemeClr>
                </a:solidFill>
                <a:latin typeface="Cambria Math" panose="02040503050406030204" pitchFamily="18" charset="0"/>
                <a:ea typeface="Cambria Math" panose="02040503050406030204" pitchFamily="18" charset="0"/>
              </a:rPr>
              <a:t>підкритерію</a:t>
            </a:r>
            <a:r>
              <a:rPr lang="uk-UA" sz="2400" b="1" dirty="0">
                <a:solidFill>
                  <a:schemeClr val="bg1">
                    <a:lumMod val="95000"/>
                    <a:lumOff val="5000"/>
                  </a:schemeClr>
                </a:solidFill>
                <a:latin typeface="Cambria Math" panose="02040503050406030204" pitchFamily="18" charset="0"/>
                <a:ea typeface="Cambria Math" panose="02040503050406030204" pitchFamily="18" charset="0"/>
              </a:rPr>
              <a:t>  і можуть бути усунуті протягом року;</a:t>
            </a:r>
            <a:endParaRPr lang="en-US" sz="24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400" b="1" dirty="0" smtClean="0">
                <a:solidFill>
                  <a:srgbClr val="C00000"/>
                </a:solidFill>
                <a:latin typeface="Cambria Math" panose="02040503050406030204" pitchFamily="18" charset="0"/>
                <a:ea typeface="Cambria Math" panose="02040503050406030204" pitchFamily="18" charset="0"/>
              </a:rPr>
              <a:t>«</a:t>
            </a:r>
            <a:r>
              <a:rPr lang="uk-UA" sz="2400" b="1" dirty="0">
                <a:solidFill>
                  <a:srgbClr val="C00000"/>
                </a:solidFill>
                <a:latin typeface="Cambria Math" panose="02040503050406030204" pitchFamily="18" charset="0"/>
                <a:ea typeface="Cambria Math" panose="02040503050406030204" pitchFamily="18" charset="0"/>
              </a:rPr>
              <a:t>1» – менше ніж 50% схвальних відповідей. </a:t>
            </a:r>
            <a:r>
              <a:rPr lang="uk-UA" sz="2400" b="1" dirty="0">
                <a:solidFill>
                  <a:schemeClr val="bg1">
                    <a:lumMod val="95000"/>
                    <a:lumOff val="5000"/>
                  </a:schemeClr>
                </a:solidFill>
                <a:latin typeface="Cambria Math" panose="02040503050406030204" pitchFamily="18" charset="0"/>
                <a:ea typeface="Cambria Math" panose="02040503050406030204" pitchFamily="18" charset="0"/>
              </a:rPr>
              <a:t>Це означає, що виявлені недоліки свідчать про суттєву невідповідність освітньо-професійної програми та/або освітньої діяльності за цією програмою визначеному </a:t>
            </a:r>
            <a:r>
              <a:rPr lang="uk-UA" sz="2400" b="1" dirty="0" err="1">
                <a:solidFill>
                  <a:schemeClr val="bg1">
                    <a:lumMod val="95000"/>
                    <a:lumOff val="5000"/>
                  </a:schemeClr>
                </a:solidFill>
                <a:latin typeface="Cambria Math" panose="02040503050406030204" pitchFamily="18" charset="0"/>
                <a:ea typeface="Cambria Math" panose="02040503050406030204" pitchFamily="18" charset="0"/>
              </a:rPr>
              <a:t>підкритерію</a:t>
            </a:r>
            <a:r>
              <a:rPr lang="uk-UA" sz="2400" b="1" dirty="0">
                <a:solidFill>
                  <a:schemeClr val="bg1">
                    <a:lumMod val="95000"/>
                    <a:lumOff val="5000"/>
                  </a:schemeClr>
                </a:solidFill>
                <a:latin typeface="Cambria Math" panose="02040503050406030204" pitchFamily="18" charset="0"/>
                <a:ea typeface="Cambria Math" panose="02040503050406030204" pitchFamily="18" charset="0"/>
              </a:rPr>
              <a:t>  та не можуть бути усунуті протягом року.</a:t>
            </a:r>
            <a:endParaRPr lang="en-US" sz="2400" b="1"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563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241300" y="241300"/>
            <a:ext cx="11785600" cy="6400800"/>
          </a:xfrm>
          <a:prstGeom prst="rect">
            <a:avLst/>
          </a:prstGeom>
          <a:solidFill>
            <a:schemeClr val="accent4">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3600" b="1" i="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Обов’язковими умовами для акредитації є відповідність  освітньо-професійної  програми та освітньої діяльності закладу фахової </a:t>
            </a:r>
            <a:r>
              <a:rPr lang="uk-UA" sz="3600" b="1" i="1" dirty="0" err="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передвищої</a:t>
            </a:r>
            <a:r>
              <a:rPr lang="uk-UA" sz="3600" b="1" i="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освіти за цією освітньою програмою таким критеріям</a:t>
            </a:r>
            <a:endParaRPr lang="uk-UA" sz="3600" b="1" i="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092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1" y="1123950"/>
            <a:ext cx="3975100" cy="3366805"/>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32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a:t>
            </a:r>
            <a:r>
              <a:rPr lang="ru-RU" sz="32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1. </a:t>
            </a:r>
          </a:p>
          <a:p>
            <a:pPr algn="ctr">
              <a:defRPr/>
            </a:pPr>
            <a:r>
              <a:rPr lang="ru-RU"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Структура та </a:t>
            </a:r>
            <a:r>
              <a:rPr lang="ru-RU" sz="24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зміст</a:t>
            </a:r>
            <a:r>
              <a:rPr lang="ru-RU"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a:t>
            </a:r>
            <a:r>
              <a:rPr lang="ru-RU" sz="24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освітньо-професійної</a:t>
            </a:r>
            <a:r>
              <a:rPr lang="ru-RU"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a:t>
            </a:r>
            <a:r>
              <a:rPr lang="ru-RU" sz="24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програми</a:t>
            </a:r>
            <a:endPar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 name="Прямоугольник 3"/>
          <p:cNvSpPr/>
          <p:nvPr/>
        </p:nvSpPr>
        <p:spPr>
          <a:xfrm>
            <a:off x="3883025" y="1350573"/>
            <a:ext cx="8162925" cy="1538283"/>
          </a:xfrm>
          <a:prstGeom prst="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1.2.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Зміст освітньо-професійної програми враховує вимоги відповідного професійного стандарту (за наявності), у разі здійснення підготовки  здобувачів фахової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за дуальною формою: структура,  зміст освітньо-професійної програми та навчальний план узгоджені із завданням та особливостями цієї форми здобуття освіти</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5" name="Прямоугольник 4"/>
          <p:cNvSpPr/>
          <p:nvPr/>
        </p:nvSpPr>
        <p:spPr>
          <a:xfrm>
            <a:off x="3883024" y="2969661"/>
            <a:ext cx="8162925" cy="1335639"/>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1.3.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Обсяг освітньо-професійної програми та окремих освітніх компонентів (у кредитах Європейської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трансферно</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-накопичувальної системи) відповідає вимогам законодавства та відповідного стандарту фахової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(за наявності)</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8" name="Прямоугольник 7"/>
          <p:cNvSpPr/>
          <p:nvPr/>
        </p:nvSpPr>
        <p:spPr>
          <a:xfrm>
            <a:off x="1930400" y="4386105"/>
            <a:ext cx="9928225" cy="1157052"/>
          </a:xfrm>
          <a:prstGeom prst="rect">
            <a:avLst/>
          </a:prstGeom>
          <a:solidFill>
            <a:schemeClr val="accent3"/>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1.4.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Зміст освітньо-професійної програми має чутку структуру; освітні компоненти, включені до освітньо-професійної програми, становлять логічну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взаємопов</a:t>
            </a:r>
            <a:r>
              <a:rPr lang="en-US"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язану</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систему та в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скупності</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дають можливість досягти заявлених цілей та програмних результатів навчання</a:t>
            </a:r>
            <a:r>
              <a:rPr lang="uk-UA" sz="1600" dirty="0" smtClean="0">
                <a:latin typeface="Cambria Math" panose="02040503050406030204" pitchFamily="18" charset="0"/>
                <a:ea typeface="Cambria Math" panose="02040503050406030204" pitchFamily="18" charset="0"/>
                <a:cs typeface="Arial" panose="020B0604020202020204" pitchFamily="34" charset="0"/>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p:sp>
        <p:nvSpPr>
          <p:cNvPr id="6" name="Прямоугольник 5"/>
          <p:cNvSpPr/>
          <p:nvPr/>
        </p:nvSpPr>
        <p:spPr>
          <a:xfrm>
            <a:off x="2343150" y="118671"/>
            <a:ext cx="8553450" cy="1151097"/>
          </a:xfrm>
          <a:prstGeom prst="rec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altLang="uk-UA"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1.1</a:t>
            </a:r>
            <a:r>
              <a:rPr lang="uk-UA" altLang="uk-UA"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t>
            </a:r>
            <a:r>
              <a:rPr lang="uk-UA" alt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Освітньо-професійна програма має чітко сформульовані цілі, які відповідають місії та стратегії закладу освіти та визначаються з урахуванням позицій та потреб заінтересованих сторін, тенденцій розвитку спеціальності, ринку праці.</a:t>
            </a:r>
          </a:p>
        </p:txBody>
      </p:sp>
    </p:spTree>
    <p:extLst>
      <p:ext uri="{BB962C8B-B14F-4D97-AF65-F5344CB8AC3E}">
        <p14:creationId xmlns:p14="http://schemas.microsoft.com/office/powerpoint/2010/main" val="26901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0" y="1739900"/>
            <a:ext cx="4572000" cy="3249646"/>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32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a:t>
            </a:r>
            <a:r>
              <a:rPr lang="ru-RU"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1. </a:t>
            </a:r>
          </a:p>
          <a:p>
            <a:pPr algn="ctr">
              <a:defRPr/>
            </a:pPr>
            <a:r>
              <a:rPr lang="ru-RU" sz="24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Структура </a:t>
            </a:r>
            <a:r>
              <a:rPr lang="ru-RU"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та </a:t>
            </a:r>
            <a:r>
              <a:rPr lang="ru-RU" sz="24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зміст</a:t>
            </a:r>
            <a:r>
              <a:rPr lang="ru-RU"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освітньо-професійної</a:t>
            </a:r>
            <a:r>
              <a:rPr lang="ru-RU"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програми</a:t>
            </a:r>
            <a:endParaRPr 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 name="Прямоугольник 3"/>
          <p:cNvSpPr/>
          <p:nvPr/>
        </p:nvSpPr>
        <p:spPr>
          <a:xfrm>
            <a:off x="4394200" y="1977994"/>
            <a:ext cx="7562850" cy="13653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1.6.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Зміст освітньо-професійної програми враховує вимоги відповідного професійного стандарту (за наявності), у разі здійснення підготовки  здобувачів фахової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за дуальною формою: структура,  зміст освітньо-професійної програми та навчальний план узгоджені із завданням та особливостями цієї форми здобуття освіти</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5" name="Прямоугольник 4"/>
          <p:cNvSpPr/>
          <p:nvPr/>
        </p:nvSpPr>
        <p:spPr>
          <a:xfrm>
            <a:off x="4394200" y="3505229"/>
            <a:ext cx="7562850" cy="1270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1.7.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Обсяг освітньо-професійної програми та окремих освітніх компонентів (у кредитах Європейської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трансферно</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-накопичувальної системи) відповідає вимогам законодавства та відповідного стандарту фахової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(за наявності)</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8" name="Прямоугольник 7"/>
          <p:cNvSpPr/>
          <p:nvPr/>
        </p:nvSpPr>
        <p:spPr>
          <a:xfrm>
            <a:off x="1835150" y="4989547"/>
            <a:ext cx="9156700" cy="122289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err="1" smtClean="0">
                <a:solidFill>
                  <a:schemeClr val="bg1"/>
                </a:solidFill>
                <a:latin typeface="Cambria Math" panose="02040503050406030204" pitchFamily="18" charset="0"/>
                <a:ea typeface="Cambria Math" panose="02040503050406030204" pitchFamily="18" charset="0"/>
              </a:rPr>
              <a:t>Підкритерій</a:t>
            </a:r>
            <a:r>
              <a:rPr lang="uk-UA" sz="1600" b="1" dirty="0" smtClean="0">
                <a:solidFill>
                  <a:schemeClr val="bg1"/>
                </a:solidFill>
                <a:latin typeface="Cambria Math" panose="02040503050406030204" pitchFamily="18" charset="0"/>
                <a:ea typeface="Cambria Math" panose="02040503050406030204" pitchFamily="18" charset="0"/>
              </a:rPr>
              <a:t> 1.8.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Зміст освітньо-професійної програми має чутку структуру; освітні компоненти, включені до освітньо-професійної програми, становлять логічну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взаємопов</a:t>
            </a:r>
            <a:r>
              <a:rPr lang="en-US"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язану</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систему та в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скупності</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дають можливість досягти заявлених цілей та програмних результатів навчання</a:t>
            </a:r>
            <a:r>
              <a:rPr lang="uk-UA" sz="1600" dirty="0" smtClean="0">
                <a:latin typeface="Cambria Math" panose="02040503050406030204" pitchFamily="18" charset="0"/>
                <a:ea typeface="Cambria Math" panose="02040503050406030204" pitchFamily="18" charset="0"/>
                <a:cs typeface="Arial" panose="020B0604020202020204" pitchFamily="34" charset="0"/>
              </a:rPr>
              <a:t> </a:t>
            </a:r>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p:sp>
        <p:nvSpPr>
          <p:cNvPr id="6" name="Прямоугольник 5"/>
          <p:cNvSpPr/>
          <p:nvPr/>
        </p:nvSpPr>
        <p:spPr>
          <a:xfrm>
            <a:off x="2178050" y="648626"/>
            <a:ext cx="8813800" cy="11674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altLang="uk-UA"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1.5. </a:t>
            </a:r>
            <a:r>
              <a:rPr lang="uk-UA" alt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Освітньо-професійна програма має чітко сформульовані цілі, які відповідають місії та стратегії закладу освіти та визначаються з урахуванням позицій та потреб заінтересованих сторін, тенденцій розвитку спеціальності, ринку праці.</a:t>
            </a:r>
          </a:p>
        </p:txBody>
      </p:sp>
    </p:spTree>
    <p:extLst>
      <p:ext uri="{BB962C8B-B14F-4D97-AF65-F5344CB8AC3E}">
        <p14:creationId xmlns:p14="http://schemas.microsoft.com/office/powerpoint/2010/main" val="66950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203200" y="228600"/>
            <a:ext cx="11785600" cy="64008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solidFill>
                <a:srgbClr val="C00000"/>
              </a:solidFill>
            </a:endParaRPr>
          </a:p>
          <a:p>
            <a:pPr algn="ctr"/>
            <a:r>
              <a:rPr lang="uk-UA"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Повнота розкриття </a:t>
            </a:r>
            <a:r>
              <a:rPr lang="uk-UA" sz="2800"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lang="en-US"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1.1. Освітньо-професійна програма має чітко сформульовані цілі, які відповідають місії та стратегії закладу освіти та визначаються з урахуванням позицій та потреб заінтересованих сторін, тенденцій розвитку спеціальності, ринку праці.</a:t>
            </a:r>
            <a:endParaRPr lang="en-US" sz="2000"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Освітньо-професійна програма має відповідати місії та стратегії закладу фахової </a:t>
            </a:r>
            <a:r>
              <a:rPr lang="uk-UA" sz="2000" dirty="0" err="1" smtClean="0">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освіти; враховувати потреби та запити здобувачів фахової </a:t>
            </a:r>
            <a:r>
              <a:rPr lang="uk-UA" sz="2000" dirty="0" err="1" smtClean="0">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освіти; інтереси роботодавців. До розробки положень самої програми рекомендовано залучати роботодавців та професійні асоціації, враховувати потреби конкретних цільових груп та ринку праці загалом. Водночас варто брати до уваги тенденції розвитку спеціальності та розвитку ринку праці, регіональний контекст, виокремлені перспективні напрями розвитку освітньо-професійної програми.</a:t>
            </a:r>
            <a:endParaRPr lang="en-US" sz="2000"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Освітньо-професійна програма має відповідати сучасним і перспективним вимогам до професійної діяльності фахівців, їхнім освітнім потребам, конкурентоздатності фахівців, попиту на ринку праці.</a:t>
            </a:r>
            <a:endParaRPr lang="en-US" sz="2000"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Передбачені в освітньо-професійній програмі компетентності мають відповідати Національній рамці кваліфікацій.</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1631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1.2</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Зміст освітньо-професійної програми враховує вимоги відповідного професійного стандарту (за наявності), у разі здійснення підготовки здобувачів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дуальною формою структура, зміст  освітньо-професійної програми та навчальний план узгоджені із завданнями та особливостями цієї форми здобуття освіти.</a:t>
            </a:r>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t> </a:t>
            </a:r>
            <a:r>
              <a:rPr lang="uk-UA" dirty="0" smtClean="0"/>
              <a:t>	</a:t>
            </a:r>
            <a:r>
              <a:rPr lang="uk-UA" dirty="0" smtClean="0">
                <a:solidFill>
                  <a:schemeClr val="bg1"/>
                </a:solidFill>
                <a:latin typeface="Cambria Math" panose="02040503050406030204" pitchFamily="18" charset="0"/>
                <a:ea typeface="Cambria Math" panose="02040503050406030204" pitchFamily="18" charset="0"/>
              </a:rPr>
              <a:t>Під </a:t>
            </a:r>
            <a:r>
              <a:rPr lang="uk-UA" dirty="0">
                <a:solidFill>
                  <a:schemeClr val="bg1"/>
                </a:solidFill>
                <a:latin typeface="Cambria Math" panose="02040503050406030204" pitchFamily="18" charset="0"/>
                <a:ea typeface="Cambria Math" panose="02040503050406030204" pitchFamily="18" charset="0"/>
              </a:rPr>
              <a:t>час визначення обсягу освітньо-професійної програми (у кредитах Європейської кредитної </a:t>
            </a:r>
            <a:r>
              <a:rPr lang="uk-UA" dirty="0" err="1">
                <a:solidFill>
                  <a:schemeClr val="bg1"/>
                </a:solidFill>
                <a:latin typeface="Cambria Math" panose="02040503050406030204" pitchFamily="18" charset="0"/>
                <a:ea typeface="Cambria Math" panose="02040503050406030204" pitchFamily="18" charset="0"/>
              </a:rPr>
              <a:t>трансферно</a:t>
            </a:r>
            <a:r>
              <a:rPr lang="uk-UA" dirty="0">
                <a:solidFill>
                  <a:schemeClr val="bg1"/>
                </a:solidFill>
                <a:latin typeface="Cambria Math" panose="02040503050406030204" pitchFamily="18" charset="0"/>
                <a:ea typeface="Cambria Math" panose="02040503050406030204" pitchFamily="18" charset="0"/>
              </a:rPr>
              <a:t>-накопичувальної системи) варто враховувати попередню освіту здобувачів фахової </a:t>
            </a:r>
            <a:r>
              <a:rPr lang="uk-UA" dirty="0" err="1">
                <a:solidFill>
                  <a:schemeClr val="bg1"/>
                </a:solidFill>
                <a:latin typeface="Cambria Math" panose="02040503050406030204" pitchFamily="18" charset="0"/>
                <a:ea typeface="Cambria Math" panose="02040503050406030204" pitchFamily="18" charset="0"/>
              </a:rPr>
              <a:t>передвищої</a:t>
            </a:r>
            <a:r>
              <a:rPr lang="uk-UA" dirty="0">
                <a:solidFill>
                  <a:schemeClr val="bg1"/>
                </a:solidFill>
                <a:latin typeface="Cambria Math" panose="02040503050406030204" pitchFamily="18" charset="0"/>
                <a:ea typeface="Cambria Math" panose="02040503050406030204" pitchFamily="18" charset="0"/>
              </a:rPr>
              <a:t> освіти.</a:t>
            </a:r>
            <a:endParaRPr lang="en-US" dirty="0">
              <a:solidFill>
                <a:schemeClr val="bg1"/>
              </a:solidFill>
              <a:latin typeface="Cambria Math" panose="02040503050406030204" pitchFamily="18" charset="0"/>
              <a:ea typeface="Cambria Math" panose="02040503050406030204" pitchFamily="18" charset="0"/>
            </a:endParaRPr>
          </a:p>
          <a:p>
            <a:pPr algn="just"/>
            <a:r>
              <a:rPr lang="uk-UA" dirty="0" smtClean="0">
                <a:solidFill>
                  <a:schemeClr val="bg1"/>
                </a:solidFill>
                <a:latin typeface="Cambria Math" panose="02040503050406030204" pitchFamily="18" charset="0"/>
                <a:ea typeface="Cambria Math" panose="02040503050406030204" pitchFamily="18" charset="0"/>
              </a:rPr>
              <a:t>	Зміст </a:t>
            </a:r>
            <a:r>
              <a:rPr lang="uk-UA" dirty="0">
                <a:solidFill>
                  <a:schemeClr val="bg1"/>
                </a:solidFill>
                <a:latin typeface="Cambria Math" panose="02040503050406030204" pitchFamily="18" charset="0"/>
                <a:ea typeface="Cambria Math" panose="02040503050406030204" pitchFamily="18" charset="0"/>
              </a:rPr>
              <a:t>освітньо-професійної програми має бути структурований. Освітньо-професійна програма повинна містити інтегральні, загальні, фахові компетентності відповідно до стандарту спеціальності (за наявності). Освітньо-професійною програмою може бути передбачено  наявність декількох неформальних спеціалізацій</a:t>
            </a:r>
            <a:r>
              <a:rPr lang="uk-UA" dirty="0" smtClean="0">
                <a:solidFill>
                  <a:schemeClr val="bg1"/>
                </a:solidFill>
                <a:latin typeface="Cambria Math" panose="02040503050406030204" pitchFamily="18" charset="0"/>
                <a:ea typeface="Cambria Math" panose="02040503050406030204" pitchFamily="18" charset="0"/>
              </a:rPr>
              <a:t>.</a:t>
            </a:r>
          </a:p>
          <a:p>
            <a:pPr algn="just"/>
            <a:r>
              <a:rPr lang="uk-UA" dirty="0" smtClean="0">
                <a:solidFill>
                  <a:schemeClr val="bg1"/>
                </a:solidFill>
                <a:latin typeface="Cambria Math" panose="02040503050406030204" pitchFamily="18" charset="0"/>
                <a:ea typeface="Cambria Math" panose="02040503050406030204" pitchFamily="18" charset="0"/>
              </a:rPr>
              <a:t>	Зміст </a:t>
            </a:r>
            <a:r>
              <a:rPr lang="uk-UA" dirty="0">
                <a:solidFill>
                  <a:schemeClr val="bg1"/>
                </a:solidFill>
                <a:latin typeface="Cambria Math" panose="02040503050406030204" pitchFamily="18" charset="0"/>
                <a:ea typeface="Cambria Math" panose="02040503050406030204" pitchFamily="18" charset="0"/>
              </a:rPr>
              <a:t>освітньо-професійної програми має відповідати спеціальності (спеціальностям, якщо освітньо-професійна програма є міждисциплінарною). Також у освітньо-професійній програмі обов’язково мають бути передбачені елементарні форми дослідницької та інноваційної діяльності. Структура освітньо-професійної програми має забезпечувати право здобувача фахової </a:t>
            </a:r>
            <a:r>
              <a:rPr lang="uk-UA" dirty="0" err="1">
                <a:solidFill>
                  <a:schemeClr val="bg1"/>
                </a:solidFill>
                <a:latin typeface="Cambria Math" panose="02040503050406030204" pitchFamily="18" charset="0"/>
                <a:ea typeface="Cambria Math" panose="02040503050406030204" pitchFamily="18" charset="0"/>
              </a:rPr>
              <a:t>передвищої</a:t>
            </a:r>
            <a:r>
              <a:rPr lang="uk-UA" dirty="0">
                <a:solidFill>
                  <a:schemeClr val="bg1"/>
                </a:solidFill>
                <a:latin typeface="Cambria Math" panose="02040503050406030204" pitchFamily="18" charset="0"/>
                <a:ea typeface="Cambria Math" panose="02040503050406030204" pitchFamily="18" charset="0"/>
              </a:rPr>
              <a:t> освіти на обрання  вибіркових курсів</a:t>
            </a:r>
            <a:r>
              <a:rPr lang="uk-UA" dirty="0" smtClean="0">
                <a:solidFill>
                  <a:schemeClr val="bg1"/>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Структура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освітньо-професійної програми та навчального плану на здобуття освіти за дуальною формою має передбачати теоретичну, практичну підготовку на робочих місцях.</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У навчальному плані години мають бути розподілені між закладом освіти та роботодавцем за блоками (тижні, місяці</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положенні про організацію освітнього процесу має бути передбачена система оцінювання результатів навчання за дуальною формою з урахуванням думки роботодавців.</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Договори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 співпрацю з роботодавцями щодо їх залучення до навчального процесу, положення про організацію освітнього процесу  мають передбачати рівноправне партнерство між закладом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і роботодавцем.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dirty="0">
              <a:solidFill>
                <a:schemeClr val="bg1">
                  <a:lumMod val="95000"/>
                  <a:lumOff val="5000"/>
                </a:schemeClr>
              </a:solidFill>
            </a:endParaRPr>
          </a:p>
        </p:txBody>
      </p:sp>
    </p:spTree>
    <p:extLst>
      <p:ext uri="{BB962C8B-B14F-4D97-AF65-F5344CB8AC3E}">
        <p14:creationId xmlns:p14="http://schemas.microsoft.com/office/powerpoint/2010/main" val="21137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rPr>
              <a:t> </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1.3. Обсяг  освітньо-професійної програми та окремих освітніх компонентів (у кредитах Європейської кредитної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трансферно</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-накопичувальної системи) відповідає вимогам законодавства та відповідного стандарту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наявності).</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solidFill>
                <a:latin typeface="Cambria Math" panose="02040503050406030204" pitchFamily="18" charset="0"/>
                <a:ea typeface="Cambria Math" panose="02040503050406030204" pitchFamily="18" charset="0"/>
              </a:rPr>
              <a:t> 	</a:t>
            </a:r>
            <a:r>
              <a:rPr lang="uk-UA" dirty="0">
                <a:solidFill>
                  <a:schemeClr val="bg1"/>
                </a:solidFill>
                <a:latin typeface="Cambria Math" panose="02040503050406030204" pitchFamily="18" charset="0"/>
                <a:ea typeface="Cambria Math" panose="02040503050406030204" pitchFamily="18" charset="0"/>
              </a:rPr>
              <a:t>Обсяг освітньо-професійної програми, а також обсяг кожного освітнього компонента, спрямованого на формування </a:t>
            </a:r>
            <a:r>
              <a:rPr lang="uk-UA" dirty="0" err="1">
                <a:solidFill>
                  <a:schemeClr val="bg1"/>
                </a:solidFill>
                <a:latin typeface="Cambria Math" panose="02040503050406030204" pitchFamily="18" charset="0"/>
                <a:ea typeface="Cambria Math" panose="02040503050406030204" pitchFamily="18" charset="0"/>
              </a:rPr>
              <a:t>компетентностей</a:t>
            </a:r>
            <a:r>
              <a:rPr lang="uk-UA" dirty="0">
                <a:solidFill>
                  <a:schemeClr val="bg1"/>
                </a:solidFill>
                <a:latin typeface="Cambria Math" panose="02040503050406030204" pitchFamily="18" charset="0"/>
                <a:ea typeface="Cambria Math" panose="02040503050406030204" pitchFamily="18" charset="0"/>
              </a:rPr>
              <a:t>, визначених стандартом фахової </a:t>
            </a:r>
            <a:r>
              <a:rPr lang="uk-UA" dirty="0" err="1">
                <a:solidFill>
                  <a:schemeClr val="bg1"/>
                </a:solidFill>
                <a:latin typeface="Cambria Math" panose="02040503050406030204" pitchFamily="18" charset="0"/>
                <a:ea typeface="Cambria Math" panose="02040503050406030204" pitchFamily="18" charset="0"/>
              </a:rPr>
              <a:t>передвищої</a:t>
            </a:r>
            <a:r>
              <a:rPr lang="uk-UA" dirty="0">
                <a:solidFill>
                  <a:schemeClr val="bg1"/>
                </a:solidFill>
                <a:latin typeface="Cambria Math" panose="02040503050406030204" pitchFamily="18" charset="0"/>
                <a:ea typeface="Cambria Math" panose="02040503050406030204" pitchFamily="18" charset="0"/>
              </a:rPr>
              <a:t> освіти за відповідною спеціальністю,  обсяг освітніх компонентів,  обсяг, що відводиться на дисципліни за вибором здобувачів фахової </a:t>
            </a:r>
            <a:r>
              <a:rPr lang="uk-UA" dirty="0" err="1">
                <a:solidFill>
                  <a:schemeClr val="bg1"/>
                </a:solidFill>
                <a:latin typeface="Cambria Math" panose="02040503050406030204" pitchFamily="18" charset="0"/>
                <a:ea typeface="Cambria Math" panose="02040503050406030204" pitchFamily="18" charset="0"/>
              </a:rPr>
              <a:t>передвищої</a:t>
            </a:r>
            <a:r>
              <a:rPr lang="uk-UA" dirty="0">
                <a:solidFill>
                  <a:schemeClr val="bg1"/>
                </a:solidFill>
                <a:latin typeface="Cambria Math" panose="02040503050406030204" pitchFamily="18" charset="0"/>
                <a:ea typeface="Cambria Math" panose="02040503050406030204" pitchFamily="18" charset="0"/>
              </a:rPr>
              <a:t> освіти, мають бути вказані у кредитах ЄКТС, а також відповідати нормативним документам Міністерства освіти і науки України та стандарту (за наявності</a:t>
            </a:r>
            <a:r>
              <a:rPr lang="uk-UA" dirty="0" smtClean="0">
                <a:solidFill>
                  <a:schemeClr val="bg1"/>
                </a:solidFill>
                <a:latin typeface="Cambria Math" panose="02040503050406030204" pitchFamily="18" charset="0"/>
                <a:ea typeface="Cambria Math" panose="02040503050406030204" pitchFamily="18" charset="0"/>
              </a:rPr>
              <a:t>).</a:t>
            </a: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1.4. Зміст  освітньо-професійної програми має чітку структуру; освітні компоненти, включені до  освітньо-професійної програми, становлять логічну взаємопов’язану систему та в сукупності дають можливість досягти заявлених цілей та програмних результатів навчання</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освітньо-професійній програмі мають бути зазначені програмні результати навчання, що визначені професійними стандартами та закладом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й передбачають самостійну дослідницьку діяльність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Освітньо-професійна програма має бути структурована в контексті загального часу навчання. Навчальний план має відповідати опису освітньо-професійної програми та структурно-логічній схемі</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освітньо-професійній програмі має бути система поділу освітніх компонентів на змістовні блоки (обов’язкові, вибіркові блоки).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Структурно-логічна </a:t>
            </a:r>
            <a:r>
              <a:rPr lang="uk-UA" dirty="0">
                <a:solidFill>
                  <a:schemeClr val="bg1">
                    <a:lumMod val="95000"/>
                    <a:lumOff val="5000"/>
                  </a:schemeClr>
                </a:solidFill>
                <a:latin typeface="Cambria Math" panose="02040503050406030204" pitchFamily="18" charset="0"/>
                <a:ea typeface="Cambria Math" panose="02040503050406030204" pitchFamily="18" charset="0"/>
              </a:rPr>
              <a:t>схема має бути складена так, щоб забезпечити досягнення загальних та фахових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 а обов’язкові компоненти в сукупності забезпечувати досягнення програмних результатів навчання (матриця відповідності програмних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 компонентам освітньої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232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1.5. Структура  освітньо-професійної програми передбачає можливість для формування індивідуальної освітньої траєкторії, зокрема через індивідуальний вибір здобувачами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освітніх компонентів в обсязі, передбаченому законодавством.</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dirty="0">
                <a:solidFill>
                  <a:schemeClr val="bg1">
                    <a:lumMod val="95000"/>
                    <a:lumOff val="5000"/>
                  </a:schemeClr>
                </a:solidFill>
                <a:latin typeface="Cambria Math" panose="02040503050406030204" pitchFamily="18" charset="0"/>
                <a:ea typeface="Cambria Math" panose="02040503050406030204" pitchFamily="18" charset="0"/>
              </a:rPr>
              <a:t>Індивідуальний навчальний план здобувача освіти з урахуванням вимог освітньо-професійної програми має бути розглянутий і затверджений методичною радою закладу.</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Закладу освіти варто розробити порядок та заходи для реалізації здобувачами права на вільний вибір освітніх компонентів для створення власної індивідуальної освітньої траєкторії. </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навчальному плані мають бути передбачені вибіркові освітні компоненти для створення індивідуальної освітньої траєкторії. </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Обсяг </a:t>
            </a:r>
            <a:r>
              <a:rPr lang="uk-UA" dirty="0">
                <a:solidFill>
                  <a:schemeClr val="bg1">
                    <a:lumMod val="95000"/>
                    <a:lumOff val="5000"/>
                  </a:schemeClr>
                </a:solidFill>
                <a:latin typeface="Cambria Math" panose="02040503050406030204" pitchFamily="18" charset="0"/>
                <a:ea typeface="Cambria Math" panose="02040503050406030204" pitchFamily="18" charset="0"/>
              </a:rPr>
              <a:t>вибіркових освітніх компонентів має становити не менше ніж 25% загальної кількості кредитів ЄКТС, передбачених для підготовки фахового молодшого бакалавра. Обрання вибіркових освітніх компонентів здобувачами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рекомендовано проводити на засадах прозорості та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студентоцентризму</a:t>
            </a:r>
            <a:r>
              <a:rPr lang="uk-UA" dirty="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772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9980682" cy="6438900"/>
          </a:xfrm>
        </p:spPr>
        <p:txBody>
          <a:bodyPr rtlCol="0"/>
          <a:lstStyle/>
          <a:p>
            <a:pPr algn="ctr">
              <a:defRPr/>
            </a:pPr>
            <a:r>
              <a:rPr lang="ru-RU" b="1"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НОРМАТИВНО-ПРАВОВА БАЗА АКРЕДИТАЦІЇ </a:t>
            </a:r>
            <a:r>
              <a:rPr lang="en-US" b="1"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r>
            <a:br>
              <a:rPr lang="en-US" b="1"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ru-RU" b="1"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ЗАКЛАДІВ ФАХОВОЇ ПЕРЕДВИЩОЇ ОСВІТИ</a:t>
            </a:r>
            <a:r>
              <a:rPr lang="uk-UA" b="1" u="sng"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r>
            <a:br>
              <a:rPr lang="uk-UA" b="1" u="sng" dirty="0">
                <a:solidFill>
                  <a:schemeClr val="tx1">
                    <a:lumMod val="9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uk-UA" b="1" dirty="0" smtClean="0">
                <a:solidFill>
                  <a:schemeClr val="tx1">
                    <a:lumMod val="95000"/>
                  </a:schemeClr>
                </a:solidFill>
                <a:latin typeface="Cambria Math" panose="02040503050406030204" pitchFamily="18" charset="0"/>
                <a:ea typeface="Cambria Math" panose="02040503050406030204" pitchFamily="18" charset="0"/>
              </a:rPr>
              <a:t/>
            </a:r>
            <a:br>
              <a:rPr lang="uk-UA" b="1" dirty="0" smtClean="0">
                <a:solidFill>
                  <a:schemeClr val="tx1">
                    <a:lumMod val="95000"/>
                  </a:schemeClr>
                </a:solidFill>
                <a:latin typeface="Cambria Math" panose="02040503050406030204" pitchFamily="18" charset="0"/>
                <a:ea typeface="Cambria Math" panose="02040503050406030204" pitchFamily="18" charset="0"/>
              </a:rPr>
            </a:br>
            <a:r>
              <a:rPr lang="uk-UA" b="1" dirty="0" smtClean="0"/>
              <a:t>             </a:t>
            </a:r>
            <a:br>
              <a:rPr lang="uk-UA" b="1" dirty="0" smtClean="0"/>
            </a:br>
            <a:r>
              <a:rPr lang="uk-UA" b="1" dirty="0" smtClean="0"/>
              <a:t> </a:t>
            </a:r>
            <a:br>
              <a:rPr lang="uk-UA" b="1" dirty="0" smtClean="0"/>
            </a:br>
            <a:r>
              <a:rPr lang="uk-UA" b="1" dirty="0"/>
              <a:t/>
            </a:r>
            <a:br>
              <a:rPr lang="uk-UA" b="1" dirty="0"/>
            </a:br>
            <a:r>
              <a:rPr lang="uk-UA" b="1" dirty="0" smtClean="0"/>
              <a:t/>
            </a:r>
            <a:br>
              <a:rPr lang="uk-UA" b="1" dirty="0" smtClean="0"/>
            </a:br>
            <a:r>
              <a:rPr lang="uk-UA" sz="4000" b="1" dirty="0">
                <a:solidFill>
                  <a:schemeClr val="tx1">
                    <a:lumMod val="75000"/>
                  </a:schemeClr>
                </a:solidFill>
                <a:latin typeface="Bahnschrift Condensed" panose="020B0502040204020203" pitchFamily="34" charset="0"/>
              </a:rPr>
              <a:t/>
            </a:r>
            <a:br>
              <a:rPr lang="uk-UA" sz="4000" b="1" dirty="0">
                <a:solidFill>
                  <a:schemeClr val="tx1">
                    <a:lumMod val="75000"/>
                  </a:schemeClr>
                </a:solidFill>
                <a:latin typeface="Bahnschrift Condensed" panose="020B0502040204020203" pitchFamily="34" charset="0"/>
              </a:rPr>
            </a:br>
            <a:r>
              <a:rPr lang="uk-UA" sz="2400" b="1" dirty="0" smtClean="0"/>
              <a:t>                                                                        </a:t>
            </a:r>
            <a:r>
              <a:rPr lang="en-US" sz="2400" dirty="0">
                <a:latin typeface="Bahnschrift Condensed" panose="020B0502040204020203" pitchFamily="34" charset="0"/>
              </a:rPr>
              <a:t/>
            </a:r>
            <a:br>
              <a:rPr lang="en-US" sz="2400" dirty="0">
                <a:latin typeface="Bahnschrift Condensed" panose="020B0502040204020203" pitchFamily="34" charset="0"/>
              </a:rPr>
            </a:br>
            <a:endParaRPr lang="ru-RU" sz="2400" dirty="0">
              <a:latin typeface="Bahnschrift Condensed" panose="020B0502040204020203" pitchFamily="34" charset="0"/>
            </a:endParaRPr>
          </a:p>
        </p:txBody>
      </p:sp>
      <p:graphicFrame>
        <p:nvGraphicFramePr>
          <p:cNvPr id="5" name="Схема 4"/>
          <p:cNvGraphicFramePr/>
          <p:nvPr>
            <p:extLst>
              <p:ext uri="{D42A27DB-BD31-4B8C-83A1-F6EECF244321}">
                <p14:modId xmlns:p14="http://schemas.microsoft.com/office/powerpoint/2010/main" val="2083999448"/>
              </p:ext>
            </p:extLst>
          </p:nvPr>
        </p:nvGraphicFramePr>
        <p:xfrm>
          <a:off x="2032000" y="2298700"/>
          <a:ext cx="8128000" cy="3839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smtClean="0">
                <a:solidFill>
                  <a:schemeClr val="bg1">
                    <a:lumMod val="95000"/>
                    <a:lumOff val="5000"/>
                  </a:schemeClr>
                </a:solidFill>
              </a:rPr>
              <a:t>1.6.</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Навчальні плани,  розроблені на підставі відповідної освітньо-професійної програми,  визначають перелік та обсяг освітніх компонентів у кредитах ЄКТС, їхню логічну послідовність, форми організації освітнього процесу, види та обсяг навчальних занять, графік освітнього процесу, форми поточного і підсумкового контролю, що забезпечують досягнення здобувачем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програмних результатів навчання.</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 </a:t>
            </a:r>
            <a:r>
              <a:rPr lang="uk-UA" dirty="0">
                <a:solidFill>
                  <a:schemeClr val="bg1">
                    <a:lumMod val="95000"/>
                    <a:lumOff val="5000"/>
                  </a:schemeClr>
                </a:solidFill>
                <a:latin typeface="Cambria Math" panose="02040503050406030204" pitchFamily="18" charset="0"/>
                <a:ea typeface="Cambria Math" panose="02040503050406030204" pitchFamily="18" charset="0"/>
              </a:rPr>
              <a:t>своєю структурою та змістовністю навчальний план має відповідати освітньо-професійній програмі. У навчальному плані має бути наявна інформація про протокол і дату його затвердження на методичній раді закладу, а також інформація щодо галузі знань, спеціальності, назви освітньо-професійної програми, кваліфікації, форми навчання, передумов вступу. Навчальний план повинен містити перелік та обсяг освітніх компонентів у кредитах ЄКТС та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логічно</a:t>
            </a:r>
            <a:r>
              <a:rPr lang="uk-UA" dirty="0">
                <a:solidFill>
                  <a:schemeClr val="bg1">
                    <a:lumMod val="95000"/>
                    <a:lumOff val="5000"/>
                  </a:schemeClr>
                </a:solidFill>
                <a:latin typeface="Cambria Math" panose="02040503050406030204" pitchFamily="18" charset="0"/>
                <a:ea typeface="Cambria Math" panose="02040503050406030204" pitchFamily="18" charset="0"/>
              </a:rPr>
              <a:t> структуровані освітні компоненти відповідно до освітньо-професійної програми.  </a:t>
            </a:r>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Форми </a:t>
            </a:r>
            <a:r>
              <a:rPr lang="uk-UA" dirty="0">
                <a:solidFill>
                  <a:schemeClr val="bg1">
                    <a:lumMod val="95000"/>
                    <a:lumOff val="5000"/>
                  </a:schemeClr>
                </a:solidFill>
                <a:latin typeface="Cambria Math" panose="02040503050406030204" pitchFamily="18" charset="0"/>
                <a:ea typeface="Cambria Math" panose="02040503050406030204" pitchFamily="18" charset="0"/>
              </a:rPr>
              <a:t>організації освітнього процесу, види та обсяг навчальних занять у навчальному плані мають відповідати освітньо-професійній програмі.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навчальному плані має бути графік освітнього процесу з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посеместровим</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навантаженням здобувача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на весь цикл навчання.</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Форми</a:t>
            </a:r>
            <a:r>
              <a:rPr lang="uk-UA" dirty="0">
                <a:solidFill>
                  <a:schemeClr val="bg1">
                    <a:lumMod val="95000"/>
                    <a:lumOff val="5000"/>
                  </a:schemeClr>
                </a:solidFill>
                <a:latin typeface="Cambria Math" panose="02040503050406030204" pitchFamily="18" charset="0"/>
                <a:ea typeface="Cambria Math" panose="02040503050406030204" pitchFamily="18" charset="0"/>
              </a:rPr>
              <a:t>, кількість поточного і підсумкового контролю програмних результатів навчання, передбачені в навчальному плані, повинні відповідати освітньо-професійній програмі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7625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1.7. Освітньо-професійна програма та навчальний план передбачають практичну підготовку здобувачів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яка дає можливість здобути компетентності, потрібні для подальшої професійної діяльності.</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освітньо-професійній програмі та навчальному плані має бути передбачена практична підготовка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На </a:t>
            </a:r>
            <a:r>
              <a:rPr lang="uk-UA" dirty="0">
                <a:solidFill>
                  <a:schemeClr val="bg1">
                    <a:lumMod val="95000"/>
                    <a:lumOff val="5000"/>
                  </a:schemeClr>
                </a:solidFill>
                <a:latin typeface="Cambria Math" panose="02040503050406030204" pitchFamily="18" charset="0"/>
                <a:ea typeface="Cambria Math" panose="02040503050406030204" pitchFamily="18" charset="0"/>
              </a:rPr>
              <a:t>методичні раді закладу мають бути розглянуті і затверджені шляхи реалізації практичної підготовки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Практична підготовка, яка передбачена освітньо-професійною програмою, повинна здійснюватися на підприємствах відповідно до договорів з роботодавцями та сприяти досягненню здобувачами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інтегральних, спеціальних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 До розробки навчального плану необхідно залучати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роботавців</a:t>
            </a:r>
            <a:r>
              <a:rPr lang="uk-UA" dirty="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Освітньо-професійна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програма повинна містити різні види практичної підготовки (практичні заняття, лабораторні роботи, навчальні екскурсії, підготовка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проєктів</a:t>
            </a:r>
            <a:r>
              <a:rPr lang="uk-UA" dirty="0">
                <a:solidFill>
                  <a:schemeClr val="bg1">
                    <a:lumMod val="95000"/>
                    <a:lumOff val="5000"/>
                  </a:schemeClr>
                </a:solidFill>
                <a:latin typeface="Cambria Math" panose="02040503050406030204" pitchFamily="18" charset="0"/>
                <a:ea typeface="Cambria Math" panose="02040503050406030204" pitchFamily="18" charset="0"/>
              </a:rPr>
              <a:t> тощо).</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практичній підготовці мають бути передбачені інноваційні технології відповідної сфери професійної діяльності.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Варто </a:t>
            </a:r>
            <a:r>
              <a:rPr lang="uk-UA" dirty="0">
                <a:solidFill>
                  <a:schemeClr val="bg1">
                    <a:lumMod val="95000"/>
                    <a:lumOff val="5000"/>
                  </a:schemeClr>
                </a:solidFill>
                <a:latin typeface="Cambria Math" panose="02040503050406030204" pitchFamily="18" charset="0"/>
                <a:ea typeface="Cambria Math" panose="02040503050406030204" pitchFamily="18" charset="0"/>
              </a:rPr>
              <a:t>звернути увагу, що відповідно до статті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внутрішня система забезпечення якості освіти включає залучення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роботодавців як повноправних партнерів до процедур і заходів забезпечення якості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5875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a:t>
            </a:r>
            <a:endParaRPr lang="uk-UA" sz="2000"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1.8. Освітньо-професійна програма передбачає набуття здобувачами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загальних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що відповідають заявленим цілям та законодавству.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До </a:t>
            </a:r>
            <a:r>
              <a:rPr lang="uk-UA" dirty="0">
                <a:solidFill>
                  <a:schemeClr val="bg1">
                    <a:lumMod val="95000"/>
                    <a:lumOff val="5000"/>
                  </a:schemeClr>
                </a:solidFill>
                <a:latin typeface="Cambria Math" panose="02040503050406030204" pitchFamily="18" charset="0"/>
                <a:ea typeface="Cambria Math" panose="02040503050406030204" pitchFamily="18" charset="0"/>
              </a:rPr>
              <a:t>роботи студентського самоврядування повинні залучатися здобувачі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Освітні </a:t>
            </a:r>
            <a:r>
              <a:rPr lang="uk-UA" dirty="0">
                <a:solidFill>
                  <a:schemeClr val="bg1">
                    <a:lumMod val="95000"/>
                    <a:lumOff val="5000"/>
                  </a:schemeClr>
                </a:solidFill>
                <a:latin typeface="Cambria Math" panose="02040503050406030204" pitchFamily="18" charset="0"/>
                <a:ea typeface="Cambria Math" panose="02040503050406030204" pitchFamily="18" charset="0"/>
              </a:rPr>
              <a:t>компоненти, форми та методи навчання, передбачені в освітньо-професійній програмі, мають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сприяюти</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набуттю загальних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 здобувачами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розробити заходи, що сприяють розвитку в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загальних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8222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solidFill>
                <a:schemeClr val="bg1">
                  <a:lumMod val="95000"/>
                  <a:lumOff val="5000"/>
                </a:schemeClr>
              </a:solidFill>
            </a:endParaRPr>
          </a:p>
          <a:p>
            <a:pPr lvl="0" algn="ctr"/>
            <a:endParaRPr lang="uk-UA" sz="2400" b="1" dirty="0" smtClean="0">
              <a:solidFill>
                <a:schemeClr val="bg1">
                  <a:lumMod val="95000"/>
                  <a:lumOff val="5000"/>
                </a:schemeClr>
              </a:solidFill>
              <a:effectLst>
                <a:outerShdw blurRad="38100" dist="38100" dir="2700000" algn="tl">
                  <a:srgbClr val="000000">
                    <a:alpha val="43137"/>
                  </a:srgbClr>
                </a:outerShdw>
              </a:effectLst>
            </a:endParaRPr>
          </a:p>
          <a:p>
            <a:pPr lvl="0" algn="ctr"/>
            <a:endParaRPr lang="uk-UA" sz="2400" b="1" dirty="0">
              <a:solidFill>
                <a:schemeClr val="bg1">
                  <a:lumMod val="95000"/>
                  <a:lumOff val="5000"/>
                </a:schemeClr>
              </a:solidFill>
              <a:effectLst>
                <a:outerShdw blurRad="38100" dist="38100" dir="2700000" algn="tl">
                  <a:srgbClr val="000000">
                    <a:alpha val="43137"/>
                  </a:srgbClr>
                </a:outerShdw>
              </a:effectLst>
            </a:endParaRPr>
          </a:p>
          <a:p>
            <a:pPr lvl="0" algn="ctr"/>
            <a:endParaRPr lang="uk-UA" sz="2400" b="1" dirty="0" smtClean="0">
              <a:solidFill>
                <a:schemeClr val="bg1">
                  <a:lumMod val="95000"/>
                  <a:lumOff val="5000"/>
                </a:schemeClr>
              </a:solidFill>
              <a:effectLst>
                <a:outerShdw blurRad="38100" dist="38100" dir="2700000" algn="tl">
                  <a:srgbClr val="000000">
                    <a:alpha val="43137"/>
                  </a:srgbClr>
                </a:outerShdw>
              </a:effectLst>
            </a:endParaRPr>
          </a:p>
          <a:p>
            <a:pPr lvl="0"/>
            <a:r>
              <a:rPr lang="uk-UA" sz="2000" dirty="0" smtClean="0">
                <a:solidFill>
                  <a:schemeClr val="bg1">
                    <a:lumMod val="95000"/>
                    <a:lumOff val="5000"/>
                  </a:schemeClr>
                </a:solidFill>
              </a:rPr>
              <a:t>- Статут</a:t>
            </a:r>
            <a:r>
              <a:rPr lang="uk-UA" sz="2000" dirty="0">
                <a:solidFill>
                  <a:schemeClr val="bg1">
                    <a:lumMod val="95000"/>
                    <a:lumOff val="5000"/>
                  </a:schemeClr>
                </a:solidFill>
              </a:rPr>
              <a:t>, стратегія розвитку закладу фахової </a:t>
            </a:r>
            <a:r>
              <a:rPr lang="uk-UA" sz="2000" dirty="0" err="1">
                <a:solidFill>
                  <a:schemeClr val="bg1">
                    <a:lumMod val="95000"/>
                    <a:lumOff val="5000"/>
                  </a:schemeClr>
                </a:solidFill>
              </a:rPr>
              <a:t>передвищої</a:t>
            </a:r>
            <a:r>
              <a:rPr lang="uk-UA" sz="2000" dirty="0">
                <a:solidFill>
                  <a:schemeClr val="bg1">
                    <a:lumMod val="95000"/>
                    <a:lumOff val="5000"/>
                  </a:schemeClr>
                </a:solidFill>
              </a:rPr>
              <a:t> освіти.</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Результати </a:t>
            </a:r>
            <a:r>
              <a:rPr lang="uk-UA" sz="2000" dirty="0">
                <a:solidFill>
                  <a:schemeClr val="bg1">
                    <a:lumMod val="95000"/>
                    <a:lumOff val="5000"/>
                  </a:schemeClr>
                </a:solidFill>
              </a:rPr>
              <a:t>опитування здобувачів ФПО.</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Ліцензія </a:t>
            </a:r>
            <a:r>
              <a:rPr lang="uk-UA" sz="2000" dirty="0">
                <a:solidFill>
                  <a:schemeClr val="bg1">
                    <a:lumMod val="95000"/>
                    <a:lumOff val="5000"/>
                  </a:schemeClr>
                </a:solidFill>
              </a:rPr>
              <a:t>на провадження освітньої діяльності. </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Сертифікати </a:t>
            </a:r>
            <a:r>
              <a:rPr lang="uk-UA" sz="2000" dirty="0">
                <a:solidFill>
                  <a:schemeClr val="bg1">
                    <a:lumMod val="95000"/>
                    <a:lumOff val="5000"/>
                  </a:schemeClr>
                </a:solidFill>
              </a:rPr>
              <a:t>про акредитацію освітньо-професійних програм.</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Освітньо-професійна </a:t>
            </a:r>
            <a:r>
              <a:rPr lang="uk-UA" sz="2000" dirty="0">
                <a:solidFill>
                  <a:schemeClr val="bg1">
                    <a:lumMod val="95000"/>
                    <a:lumOff val="5000"/>
                  </a:schemeClr>
                </a:solidFill>
              </a:rPr>
              <a:t>програма.</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Навчальні </a:t>
            </a:r>
            <a:r>
              <a:rPr lang="uk-UA" sz="2000" dirty="0">
                <a:solidFill>
                  <a:schemeClr val="bg1">
                    <a:lumMod val="95000"/>
                    <a:lumOff val="5000"/>
                  </a:schemeClr>
                </a:solidFill>
              </a:rPr>
              <a:t>плани.</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Навчальні </a:t>
            </a:r>
            <a:r>
              <a:rPr lang="uk-UA" sz="2000" dirty="0">
                <a:solidFill>
                  <a:schemeClr val="bg1">
                    <a:lumMod val="95000"/>
                    <a:lumOff val="5000"/>
                  </a:schemeClr>
                </a:solidFill>
              </a:rPr>
              <a:t>плани для дуальної форми навчання (за наявності).</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Протоколи </a:t>
            </a:r>
            <a:r>
              <a:rPr lang="uk-UA" sz="2000" dirty="0">
                <a:solidFill>
                  <a:schemeClr val="bg1">
                    <a:lumMod val="95000"/>
                    <a:lumOff val="5000"/>
                  </a:schemeClr>
                </a:solidFill>
              </a:rPr>
              <a:t>засідань  методичних, педагогічних (вчених), студентських  рад  закладу  фахової </a:t>
            </a:r>
            <a:r>
              <a:rPr lang="uk-UA" sz="2000" dirty="0" err="1">
                <a:solidFill>
                  <a:schemeClr val="bg1">
                    <a:lumMod val="95000"/>
                    <a:lumOff val="5000"/>
                  </a:schemeClr>
                </a:solidFill>
              </a:rPr>
              <a:t>передвищої</a:t>
            </a:r>
            <a:r>
              <a:rPr lang="uk-UA" sz="2000" dirty="0">
                <a:solidFill>
                  <a:schemeClr val="bg1">
                    <a:lumMod val="95000"/>
                    <a:lumOff val="5000"/>
                  </a:schemeClr>
                </a:solidFill>
              </a:rPr>
              <a:t> освіти, присвячених розгляду відповідних питань.</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Протоколи </a:t>
            </a:r>
            <a:r>
              <a:rPr lang="uk-UA" sz="2000" dirty="0">
                <a:solidFill>
                  <a:schemeClr val="bg1">
                    <a:lumMod val="95000"/>
                    <a:lumOff val="5000"/>
                  </a:schemeClr>
                </a:solidFill>
              </a:rPr>
              <a:t>засідань циклової випускової комісії, присвячених розгляду відповідних питань.</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Рецензії</a:t>
            </a:r>
            <a:r>
              <a:rPr lang="uk-UA" sz="2000" dirty="0">
                <a:solidFill>
                  <a:schemeClr val="bg1">
                    <a:lumMod val="95000"/>
                    <a:lumOff val="5000"/>
                  </a:schemeClr>
                </a:solidFill>
              </a:rPr>
              <a:t>, рекомендації роботодавців, договори про співпрацю, що стосуються поданої ОПП.</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Положення </a:t>
            </a:r>
            <a:r>
              <a:rPr lang="uk-UA" sz="2000" dirty="0">
                <a:solidFill>
                  <a:schemeClr val="bg1">
                    <a:lumMod val="95000"/>
                    <a:lumOff val="5000"/>
                  </a:schemeClr>
                </a:solidFill>
              </a:rPr>
              <a:t>про організацію освітнього процесу, інші внутрішні нормативні документи, у тому числі щодо здійснення індивідуального вибору здобувачами ФПО.</a:t>
            </a:r>
            <a:endParaRPr lang="en-US" sz="2000" dirty="0">
              <a:solidFill>
                <a:schemeClr val="bg1">
                  <a:lumMod val="95000"/>
                  <a:lumOff val="5000"/>
                </a:schemeClr>
              </a:solidFill>
            </a:endParaRPr>
          </a:p>
          <a:p>
            <a:pPr lvl="0"/>
            <a:r>
              <a:rPr lang="uk-UA" sz="2000" dirty="0" smtClean="0">
                <a:solidFill>
                  <a:schemeClr val="bg1">
                    <a:lumMod val="95000"/>
                    <a:lumOff val="5000"/>
                  </a:schemeClr>
                </a:solidFill>
              </a:rPr>
              <a:t>- Положення </a:t>
            </a:r>
            <a:r>
              <a:rPr lang="uk-UA" sz="2000" dirty="0">
                <a:solidFill>
                  <a:schemeClr val="bg1">
                    <a:lumMod val="95000"/>
                    <a:lumOff val="5000"/>
                  </a:schemeClr>
                </a:solidFill>
              </a:rPr>
              <a:t>про організацію освітнього процесу  за дуальною формою навчання (за наявності окремого). </a:t>
            </a:r>
            <a:endParaRPr lang="en-US" sz="2000" dirty="0">
              <a:solidFill>
                <a:schemeClr val="bg1">
                  <a:lumMod val="95000"/>
                  <a:lumOff val="5000"/>
                </a:schemeClr>
              </a:solidFill>
            </a:endParaRPr>
          </a:p>
          <a:p>
            <a:r>
              <a:rPr lang="uk-UA" sz="2000" dirty="0">
                <a:solidFill>
                  <a:schemeClr val="bg1">
                    <a:lumMod val="95000"/>
                    <a:lumOff val="5000"/>
                  </a:schemeClr>
                </a:solidFill>
              </a:rPr>
              <a:t> </a:t>
            </a:r>
            <a:endParaRPr lang="en-US" sz="2000" dirty="0">
              <a:solidFill>
                <a:schemeClr val="bg1">
                  <a:lumMod val="95000"/>
                  <a:lumOff val="5000"/>
                </a:schemeClr>
              </a:solidFill>
            </a:endParaRPr>
          </a:p>
        </p:txBody>
      </p:sp>
      <p:sp>
        <p:nvSpPr>
          <p:cNvPr id="5" name="Прямоугольник 4"/>
          <p:cNvSpPr/>
          <p:nvPr/>
        </p:nvSpPr>
        <p:spPr>
          <a:xfrm>
            <a:off x="1409700" y="292100"/>
            <a:ext cx="9855200" cy="94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a:t>
            </a:r>
            <a:r>
              <a:rPr lang="uk-UA" sz="2000" b="1" dirty="0" smtClean="0">
                <a:latin typeface="Cambria Math" panose="02040503050406030204" pitchFamily="18" charset="0"/>
                <a:ea typeface="Cambria Math" panose="02040503050406030204" pitchFamily="18" charset="0"/>
              </a:rPr>
              <a:t>програмою Критерію 1:</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711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0" y="939799"/>
            <a:ext cx="4648200" cy="3626689"/>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32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a:t>
            </a:r>
            <a:r>
              <a:rPr lang="ru-RU" sz="32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 </a:t>
            </a:r>
            <a:r>
              <a:rPr lang="ru-RU" sz="32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2. </a:t>
            </a:r>
            <a:endParaRPr lang="ru-RU" sz="32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endParaRPr>
          </a:p>
          <a:p>
            <a:pPr algn="ctr"/>
            <a:r>
              <a:rPr lang="ru-RU" altLang="uk-UA" sz="2400" b="1" dirty="0" err="1" smtClean="0">
                <a:solidFill>
                  <a:schemeClr val="bg1">
                    <a:lumMod val="95000"/>
                    <a:lumOff val="5000"/>
                  </a:schemeClr>
                </a:solidFill>
                <a:latin typeface="Cambria Math" panose="02040503050406030204" pitchFamily="18" charset="0"/>
                <a:ea typeface="Cambria Math" panose="02040503050406030204" pitchFamily="18" charset="0"/>
              </a:rPr>
              <a:t>Організація</a:t>
            </a:r>
            <a:r>
              <a:rPr lang="ru-RU" altLang="uk-UA" sz="2400" b="1"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прийому</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на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навчання</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за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освітньо-професійною</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програмою</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та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визнання</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результатів</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навчання</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отриманих</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в </a:t>
            </a:r>
            <a:r>
              <a:rPr lang="ru-RU" altLang="uk-UA" sz="2400" b="1" dirty="0" err="1">
                <a:solidFill>
                  <a:schemeClr val="bg1">
                    <a:lumMod val="95000"/>
                    <a:lumOff val="5000"/>
                  </a:schemeClr>
                </a:solidFill>
                <a:latin typeface="Cambria Math" panose="02040503050406030204" pitchFamily="18" charset="0"/>
                <a:ea typeface="Cambria Math" panose="02040503050406030204" pitchFamily="18" charset="0"/>
              </a:rPr>
              <a:t>інших</a:t>
            </a:r>
            <a:r>
              <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rPr>
              <a:t> закладах </a:t>
            </a:r>
            <a:r>
              <a:rPr lang="ru-RU" altLang="uk-UA" sz="2400" b="1" dirty="0" err="1" smtClean="0">
                <a:solidFill>
                  <a:schemeClr val="bg1">
                    <a:lumMod val="95000"/>
                    <a:lumOff val="5000"/>
                  </a:schemeClr>
                </a:solidFill>
                <a:latin typeface="Cambria Math" panose="02040503050406030204" pitchFamily="18" charset="0"/>
                <a:ea typeface="Cambria Math" panose="02040503050406030204" pitchFamily="18" charset="0"/>
              </a:rPr>
              <a:t>освіти</a:t>
            </a:r>
            <a:endParaRPr lang="ru-RU" altLang="uk-UA" sz="2400" b="1"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4470400" y="1918564"/>
            <a:ext cx="7467600" cy="1315802"/>
          </a:xfrm>
          <a:prstGeom prst="rec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2.2</a:t>
            </a:r>
            <a:r>
              <a:rPr lang="uk-UA" sz="1600" b="1" dirty="0" smtClean="0">
                <a:solidFill>
                  <a:schemeClr val="bg1"/>
                </a:solidFill>
                <a:latin typeface="Cambria Math" panose="02040503050406030204" pitchFamily="18" charset="0"/>
                <a:ea typeface="Cambria Math" panose="02040503050406030204" pitchFamily="18" charset="0"/>
              </a:rPr>
              <a:t>.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Заклад освіти своєчасно оприлюднює  на своєму офіційному веб-сайті точну та достовірну інформацію про освітньо-професійну програму в обсязі, достатньому для інформування відповідних заінтересованих сторін та суспільства </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5" name="Прямоугольник 4"/>
          <p:cNvSpPr/>
          <p:nvPr/>
        </p:nvSpPr>
        <p:spPr>
          <a:xfrm>
            <a:off x="4470400" y="3424780"/>
            <a:ext cx="7467600" cy="966635"/>
          </a:xfrm>
          <a:prstGeom prst="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2.3.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Визначено чіткі та зрозумілі правила визнання результатів навчання, отриманих в інших закладах освіти, у тому числі під час академічної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мобільтності</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8" name="Прямоугольник 7"/>
          <p:cNvSpPr/>
          <p:nvPr/>
        </p:nvSpPr>
        <p:spPr>
          <a:xfrm>
            <a:off x="2324100" y="4489546"/>
            <a:ext cx="8478519" cy="859861"/>
          </a:xfrm>
          <a:prstGeom prst="rect">
            <a:avLst/>
          </a:prstGeom>
          <a:solidFill>
            <a:schemeClr val="accent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2.4. </a:t>
            </a:r>
            <a:r>
              <a:rPr 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Визначено чіткі та зрозумілі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правила </a:t>
            </a:r>
            <a:r>
              <a:rPr 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визнання результатів навчання,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отриманих у неформальній освіті, що є доступними для учасників освітнього проце</a:t>
            </a:r>
            <a:r>
              <a:rPr lang="uk-UA" sz="1600" dirty="0" smtClean="0">
                <a:solidFill>
                  <a:schemeClr val="bg1"/>
                </a:solidFill>
                <a:latin typeface="Arial" panose="020B0604020202020204" pitchFamily="34" charset="0"/>
                <a:cs typeface="Arial" panose="020B0604020202020204" pitchFamily="34" charset="0"/>
              </a:rPr>
              <a:t>су </a:t>
            </a:r>
            <a:endParaRPr lang="en-US" sz="1600" dirty="0">
              <a:latin typeface="Arial" panose="020B0604020202020204" pitchFamily="34" charset="0"/>
              <a:cs typeface="Arial" panose="020B0604020202020204" pitchFamily="34" charset="0"/>
            </a:endParaRPr>
          </a:p>
        </p:txBody>
      </p:sp>
      <p:sp>
        <p:nvSpPr>
          <p:cNvPr id="9" name="Прямоугольник 8"/>
          <p:cNvSpPr/>
          <p:nvPr/>
        </p:nvSpPr>
        <p:spPr>
          <a:xfrm>
            <a:off x="3879850" y="560469"/>
            <a:ext cx="8058150" cy="112713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ltLang="uk-UA"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2.1</a:t>
            </a:r>
            <a:r>
              <a:rPr lang="uk-UA" altLang="uk-UA" sz="16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 </a:t>
            </a:r>
            <a:r>
              <a:rPr lang="uk-UA" alt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Правила прийому до закладу освіти відповідають Умовам прийому, враховують особливості освітньо-професійної програми, що акредитується, не містять дискримінаційних положень та оприлюднені на офіційному  веб-сайті закладу освіти</a:t>
            </a:r>
          </a:p>
        </p:txBody>
      </p:sp>
    </p:spTree>
    <p:extLst>
      <p:ext uri="{BB962C8B-B14F-4D97-AF65-F5344CB8AC3E}">
        <p14:creationId xmlns:p14="http://schemas.microsoft.com/office/powerpoint/2010/main" val="301741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7818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solidFill>
                <a:schemeClr val="bg1">
                  <a:lumMod val="95000"/>
                  <a:lumOff val="5000"/>
                </a:schemeClr>
              </a:solidFill>
            </a:endParaRPr>
          </a:p>
          <a:p>
            <a:pPr algn="ctr"/>
            <a:r>
              <a:rPr lang="uk-UA" sz="20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0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 Організація прийому на навчання за освітньо-професійною програмою та визнання результатів навчання, отриманих в інших закладах </a:t>
            </a:r>
            <a:r>
              <a:rPr lang="uk-UA" sz="20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освіти</a:t>
            </a:r>
            <a:endParaRPr lang="en-US" sz="20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0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Повнота </a:t>
            </a:r>
            <a:r>
              <a:rPr lang="uk-UA" sz="20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розкриття </a:t>
            </a:r>
            <a:r>
              <a:rPr lang="uk-UA" sz="2000"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1600" b="1" i="1" dirty="0">
                <a:solidFill>
                  <a:schemeClr val="bg1">
                    <a:lumMod val="95000"/>
                    <a:lumOff val="5000"/>
                  </a:schemeClr>
                </a:solidFill>
                <a:latin typeface="Cambria Math" panose="02040503050406030204" pitchFamily="18" charset="0"/>
                <a:ea typeface="Cambria Math" panose="02040503050406030204" pitchFamily="18" charset="0"/>
              </a:rPr>
              <a:t>2.1. Правила прийому до закладу  освіти  відповідають Умовам прийому на навчання до закладів освіти, затверджених центральним органом виконавчої влади у сфері освіти і науки, враховують особливості освітньо-професійної програми,  що акредитується,  не містять дискримінаційних положень та оприлюднені на офіційному </a:t>
            </a:r>
            <a:r>
              <a:rPr lang="uk-UA" sz="1600" b="1" i="1"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1600" b="1" i="1" dirty="0">
                <a:solidFill>
                  <a:schemeClr val="bg1">
                    <a:lumMod val="95000"/>
                    <a:lumOff val="5000"/>
                  </a:schemeClr>
                </a:solidFill>
                <a:latin typeface="Cambria Math" panose="02040503050406030204" pitchFamily="18" charset="0"/>
                <a:ea typeface="Cambria Math" panose="02040503050406030204" pitchFamily="18" charset="0"/>
              </a:rPr>
              <a:t> закладу освіти.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до статті 43 Закону України «Про фахову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освіту» прийом на навчання для здобуття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має здійснюватися на конкурсній основі на підставі правил прийому закладу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розроблених відповідно до Умов прийому на навчання до закладів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затверджених Міністерством  освіти і науки.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Правила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прийому мають бути розглянуті та затверджені колегіальним органом управління закладом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(педагогічна рада, вчена рада). У правилах прийому обов'язково мають бути визначені перелік акредитованих та неакредитованих програм, за якими здійснюється прийом. В установленому порядку та у визначені строки правила прийому мають бути подані до ЄДЕБО та опубліковані на офіційному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закладу разом із відомостями на право здійснення освітньої діяльності, сертифікатами про акредитацію та освітньою програмою.</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Правила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прийому мають містити критерії відбору на освітньо-професійну програму, вимоги до абітурієнтів, перелік і кількість вступних іспитів, конкурсів  творчих або фізичних здібностей (у разі їх проведення) тощо відповідно до вимог Умов прийому.</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Правила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прийому мають гарантувати право на фахову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освіту всім здобувачам з недопущенням привілеїв чи обмежень (дискримінація), крім випадків, встановлених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Коституцією</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та Законами України.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зобов’язаний ознайомити вступників з ліцензією на здійснення освітньої діяльності, сертифікатами (рішеннями) про акредитацію, правилами прийому, відомостями про обсяг за кожною освітньо-професійною програмою та спеціальністю, кількістю місць, виділених для вступу за квотами.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1600" dirty="0" smtClean="0">
                <a:solidFill>
                  <a:schemeClr val="bg1">
                    <a:lumMod val="95000"/>
                    <a:lumOff val="5000"/>
                  </a:schemeClr>
                </a:solidFill>
                <a:latin typeface="Cambria Math" panose="02040503050406030204" pitchFamily="18" charset="0"/>
                <a:ea typeface="Cambria Math" panose="02040503050406030204" pitchFamily="18" charset="0"/>
              </a:rPr>
              <a:t>	Керівник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закладу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несе персональну відповідальність за забезпечення об'єктивності та відкритості прийому на навчання.</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670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solidFill>
                <a:schemeClr val="bg1">
                  <a:lumMod val="95000"/>
                  <a:lumOff val="5000"/>
                </a:schemeClr>
              </a:solidFill>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2.2.-2.3. Заклад освіти своєчасно оприлюднює на своєму офіційному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точну та достовірну інформацію про освітньо-професійну програму  в обсязі, достатньому для інформування відповідних заінтересованих сторін та суспільства.</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	Визначено </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чіткі та зрозумілі правила визнання результатів навчання, отриманих в інших закладах освіти, зокрема під час академічної мобільності.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54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здобувачі мають право на академічну мобільність, у тому числі міжнародну, на визнання результатів навчання та кредитів, отриманих під час мобільності. Академічна мобільність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передбачати можливість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стейкхолдерів</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навчатися, викладати, стажуватися чи проводити дослідницьку (мистецьку, спортивну) діяльність в іншому закладі освіти (науковій установі) на території України чи за її межами. Особам, які реалізують право на академічну мобільність, мають гарантуватися збереження попереднього місця навчання та виплату стипендій, відповідно до законодавства, такі особи не відраховуються із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Інформація щодо порядку використання академічної мобільності та визнання результатів навчання, отриманих в інших закладах освіти, має бути у вільному доступі оприлюднена на офіційному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dirty="0">
                <a:solidFill>
                  <a:schemeClr val="bg1">
                    <a:lumMod val="95000"/>
                    <a:lumOff val="5000"/>
                  </a:schemeClr>
                </a:solidFill>
                <a:latin typeface="Cambria Math" panose="02040503050406030204" pitchFamily="18" charset="0"/>
                <a:ea typeface="Cambria Math" panose="02040503050406030204" pitchFamily="18" charset="0"/>
              </a:rPr>
              <a:t> закладу.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 79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 метою забезпечення відкритості прийняття рішень і провадження діяльності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заклад має оприлюднювати (оновлювати) на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вебсайтах</a:t>
            </a:r>
            <a:r>
              <a:rPr lang="uk-UA" dirty="0">
                <a:solidFill>
                  <a:schemeClr val="bg1">
                    <a:lumMod val="95000"/>
                    <a:lumOff val="5000"/>
                  </a:schemeClr>
                </a:solidFill>
                <a:latin typeface="Cambria Math" panose="02040503050406030204" pitchFamily="18" charset="0"/>
                <a:ea typeface="Cambria Math" panose="02040503050406030204" pitchFamily="18" charset="0"/>
              </a:rPr>
              <a:t> закладу, на інформаційних стендах та у будь-яких інший спосіб інформацію про процедуру прийняття рішень, результати а також провадження діяльності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r>
              <a:rPr lang="uk-UA" dirty="0"/>
              <a:t> </a:t>
            </a:r>
            <a:endParaRPr lang="en-US" dirty="0"/>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2.4. Визначено чіткі та зрозумілі правила визнання результатів навчання, отриманих у неформальній освіті, що є доступними для всіх учасників освітнього процесу.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 організацію освітнього процесу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містити процедуру та критерії для визнання результатів навчання, отриманих у неформальній освіті.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4112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solidFill>
                <a:schemeClr val="bg1">
                  <a:lumMod val="95000"/>
                  <a:lumOff val="5000"/>
                </a:schemeClr>
              </a:solidFill>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2.2.-2.3. Заклад освіти своєчасно оприлюднює на своєму офіційному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точну та достовірну інформацію про освітньо-професійну програму  в обсязі, достатньому для інформування відповідних заінтересованих сторін та суспільства.</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	Визначено </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чіткі та зрозумілі правила визнання результатів навчання, отриманих в інших закладах освіти, зокрема під час академічної мобільності.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54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здобувачі мають право на академічну мобільність, у тому числі міжнародну, на визнання результатів навчання та кредитів, отриманих під час мобільності. Академічна мобільність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передбачати можливість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стейкхолдерів</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навчатися, викладати, стажуватися чи проводити дослідницьку (мистецьку, спортивну) діяльність в іншому закладі освіти (науковій установі) на території України чи за її межами. Особам, які реалізують право на академічну мобільність, мають гарантуватися збереження попереднього місця навчання та виплату стипендій, відповідно до законодавства, такі особи не відраховуються із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Інформація щодо порядку використання академічної мобільності та визнання результатів навчання, отриманих в інших закладах освіти, має бути у вільному доступі оприлюднена на офіційному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dirty="0">
                <a:solidFill>
                  <a:schemeClr val="bg1">
                    <a:lumMod val="95000"/>
                    <a:lumOff val="5000"/>
                  </a:schemeClr>
                </a:solidFill>
                <a:latin typeface="Cambria Math" panose="02040503050406030204" pitchFamily="18" charset="0"/>
                <a:ea typeface="Cambria Math" panose="02040503050406030204" pitchFamily="18" charset="0"/>
              </a:rPr>
              <a:t> закладу.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 79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 метою забезпечення відкритості прийняття рішень і провадження діяльності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заклад має оприлюднювати (оновлювати) на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вебсайтах</a:t>
            </a:r>
            <a:r>
              <a:rPr lang="uk-UA" dirty="0">
                <a:solidFill>
                  <a:schemeClr val="bg1">
                    <a:lumMod val="95000"/>
                    <a:lumOff val="5000"/>
                  </a:schemeClr>
                </a:solidFill>
                <a:latin typeface="Cambria Math" panose="02040503050406030204" pitchFamily="18" charset="0"/>
                <a:ea typeface="Cambria Math" panose="02040503050406030204" pitchFamily="18" charset="0"/>
              </a:rPr>
              <a:t> закладу, на інформаційних стендах та у будь-яких інший спосіб інформацію про процедуру прийняття рішень, результати а також провадження діяльності у сфері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r>
              <a:rPr lang="uk-UA" dirty="0"/>
              <a:t> </a:t>
            </a:r>
            <a:endParaRPr lang="en-US" dirty="0"/>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2.4. Визначено чіткі та зрозумілі правила визнання результатів навчання, отриманих у неформальній освіті, що є доступними для всіх учасників освітнього процесу.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 організацію освітнього процесу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містити процедуру та критерії для визнання результатів навчання, отриманих у неформальній освіті.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5676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Умови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та  правила прийому до закладу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Освітньо-професійна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програма.</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з питань академічної мобільності.</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з питань визнання і врахування результатів навчання, отриманих у неформальній та/або у формальній освіті.</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Навчально-методичні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комплекси забезпечення основних компонентів освітньо-професійної програми</a:t>
            </a:r>
            <a:r>
              <a:rPr lang="ru-RU" dirty="0"/>
              <a:t>. </a:t>
            </a:r>
            <a:endParaRPr lang="en-US" dirty="0"/>
          </a:p>
          <a:p>
            <a:r>
              <a:rPr lang="uk-UA" dirty="0"/>
              <a:t> </a:t>
            </a:r>
            <a:endParaRPr lang="en-US" dirty="0"/>
          </a:p>
        </p:txBody>
      </p:sp>
      <p:sp>
        <p:nvSpPr>
          <p:cNvPr id="4" name="Прямоугольник 3"/>
          <p:cNvSpPr/>
          <p:nvPr/>
        </p:nvSpPr>
        <p:spPr>
          <a:xfrm>
            <a:off x="1371600" y="520700"/>
            <a:ext cx="971550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програмою </a:t>
            </a:r>
            <a:r>
              <a:rPr lang="uk-UA" sz="2000" b="1" dirty="0" smtClean="0">
                <a:latin typeface="Cambria Math" panose="02040503050406030204" pitchFamily="18" charset="0"/>
                <a:ea typeface="Cambria Math" panose="02040503050406030204" pitchFamily="18" charset="0"/>
              </a:rPr>
              <a:t>Критерію 2: </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6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0" y="1308100"/>
            <a:ext cx="4183063" cy="3455166"/>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uk-UA" sz="32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a:t>
            </a:r>
            <a:r>
              <a:rPr lang="ru-RU" altLang="uk-UA"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 </a:t>
            </a:r>
            <a:r>
              <a:rPr lang="ru-RU" altLang="uk-UA" sz="24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Організація</a:t>
            </a:r>
            <a:r>
              <a:rPr lang="ru-RU" alt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ru-RU" altLang="uk-UA" sz="24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освітнього</a:t>
            </a:r>
            <a:r>
              <a:rPr lang="ru-RU" alt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ru-RU" altLang="uk-UA" sz="2400"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процесу</a:t>
            </a:r>
            <a:endParaRPr lang="uk-UA" alt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4" name="Прямоугольник 3"/>
          <p:cNvSpPr/>
          <p:nvPr/>
        </p:nvSpPr>
        <p:spPr>
          <a:xfrm>
            <a:off x="3790950" y="2080559"/>
            <a:ext cx="8070850" cy="1026515"/>
          </a:xfrm>
          <a:prstGeom prst="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3.2.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Навчальна документація (навчальний план, графік освітнього процесу, програми навчальних дисциплін, індивідуальні плани здобувачів освіти та ін.) розроблена та ведеться у відповідності з вимогами</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5" name="Прямоугольник 4"/>
          <p:cNvSpPr/>
          <p:nvPr/>
        </p:nvSpPr>
        <p:spPr>
          <a:xfrm>
            <a:off x="3798094" y="3336940"/>
            <a:ext cx="8063706" cy="1091228"/>
          </a:xfrm>
          <a:prstGeom prst="rec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3.3.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Здобувачам надається доступна  і зрозуміла інформація щодо цілей,  змісту та програмних результатів навчання, порядку та критеріїв оцінювання в межах окремих освітніх компонентів</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8" name="Прямоугольник 7"/>
          <p:cNvSpPr/>
          <p:nvPr/>
        </p:nvSpPr>
        <p:spPr>
          <a:xfrm>
            <a:off x="2509837" y="4637060"/>
            <a:ext cx="7580510" cy="1120465"/>
          </a:xfrm>
          <a:prstGeom prst="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3.4.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Зміст освітніх компонентів  оновлюється на основі наукових досягнень і сучасних практик у відповідній галузі  до початку навчального року</a:t>
            </a:r>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p:sp>
        <p:nvSpPr>
          <p:cNvPr id="6" name="Прямоугольник 5"/>
          <p:cNvSpPr/>
          <p:nvPr/>
        </p:nvSpPr>
        <p:spPr>
          <a:xfrm>
            <a:off x="3347464" y="936293"/>
            <a:ext cx="7079059" cy="914400"/>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altLang="uk-UA"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3.1. </a:t>
            </a:r>
            <a:r>
              <a:rPr lang="uk-UA" altLang="uk-UA" sz="1600" dirty="0">
                <a:solidFill>
                  <a:schemeClr val="bg1"/>
                </a:solidFill>
                <a:latin typeface="Cambria Math" panose="02040503050406030204" pitchFamily="18" charset="0"/>
                <a:ea typeface="Cambria Math" panose="02040503050406030204" pitchFamily="18" charset="0"/>
                <a:cs typeface="Arial" panose="020B0604020202020204" pitchFamily="34" charset="0"/>
              </a:rPr>
              <a:t>Положення про організацію освітнього процесу наявне  та його вимоги дотримуються</a:t>
            </a:r>
          </a:p>
        </p:txBody>
      </p:sp>
    </p:spTree>
    <p:extLst>
      <p:ext uri="{BB962C8B-B14F-4D97-AF65-F5344CB8AC3E}">
        <p14:creationId xmlns:p14="http://schemas.microsoft.com/office/powerpoint/2010/main" val="358086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425450"/>
            <a:ext cx="10363200" cy="6438900"/>
          </a:xfrm>
        </p:spPr>
        <p:txBody>
          <a:bodyPr rtlCol="0">
            <a:normAutofit/>
          </a:bodyPr>
          <a:lstStyle/>
          <a:p>
            <a:pPr algn="just">
              <a:lnSpc>
                <a:spcPct val="115000"/>
              </a:lnSpc>
              <a:spcAft>
                <a:spcPts val="1000"/>
              </a:spcAft>
            </a:pPr>
            <a:r>
              <a:rPr lang="uk-UA" b="1" dirty="0" smtClean="0"/>
              <a:t/>
            </a:r>
            <a:br>
              <a:rPr lang="uk-UA" b="1" dirty="0" smtClean="0"/>
            </a:br>
            <a:r>
              <a:rPr lang="uk-UA" b="1" dirty="0" smtClean="0"/>
              <a:t>             </a:t>
            </a:r>
            <a:br>
              <a:rPr lang="uk-UA" b="1" dirty="0" smtClean="0"/>
            </a:br>
            <a:r>
              <a:rPr lang="uk-UA" b="1" dirty="0" smtClean="0"/>
              <a:t> </a:t>
            </a:r>
            <a:r>
              <a:rPr lang="uk-UA" b="1" dirty="0"/>
              <a:t> </a:t>
            </a:r>
            <a:r>
              <a:rPr lang="uk-UA" b="1" dirty="0" smtClean="0"/>
              <a:t>                                        </a:t>
            </a:r>
            <a:br>
              <a:rPr lang="uk-UA" b="1" dirty="0" smtClean="0"/>
            </a:br>
            <a:r>
              <a:rPr lang="uk-UA" b="1" dirty="0"/>
              <a:t/>
            </a:r>
            <a:br>
              <a:rPr lang="uk-UA" b="1" dirty="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3" name="Скругленный прямоугольник 2"/>
          <p:cNvSpPr/>
          <p:nvPr/>
        </p:nvSpPr>
        <p:spPr>
          <a:xfrm>
            <a:off x="863600" y="254000"/>
            <a:ext cx="10452100" cy="1079500"/>
          </a:xfrm>
          <a:prstGeom prst="roundRect">
            <a:avLst/>
          </a:prstGeom>
          <a:ln w="571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uk-UA" sz="28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Дії </a:t>
            </a:r>
            <a:r>
              <a:rPr lang="uk-UA" sz="2800"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закладу фахової </a:t>
            </a:r>
            <a:r>
              <a:rPr lang="uk-UA" sz="2800" b="1" dirty="0" err="1">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передвищої</a:t>
            </a:r>
            <a:r>
              <a:rPr lang="uk-UA" sz="2800"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освіти, </a:t>
            </a:r>
          </a:p>
          <a:p>
            <a:pPr algn="ctr">
              <a:defRPr/>
            </a:pPr>
            <a:r>
              <a:rPr lang="uk-UA" sz="2800"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який бажає акредитувати освітньо-професійну програму</a:t>
            </a:r>
          </a:p>
        </p:txBody>
      </p:sp>
      <p:graphicFrame>
        <p:nvGraphicFramePr>
          <p:cNvPr id="7" name="Схема 6"/>
          <p:cNvGraphicFramePr/>
          <p:nvPr>
            <p:extLst>
              <p:ext uri="{D42A27DB-BD31-4B8C-83A1-F6EECF244321}">
                <p14:modId xmlns:p14="http://schemas.microsoft.com/office/powerpoint/2010/main" val="2416414169"/>
              </p:ext>
            </p:extLst>
          </p:nvPr>
        </p:nvGraphicFramePr>
        <p:xfrm>
          <a:off x="520700" y="1682753"/>
          <a:ext cx="6019800" cy="1797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p:cNvSpPr/>
          <p:nvPr/>
        </p:nvSpPr>
        <p:spPr>
          <a:xfrm>
            <a:off x="6692900" y="1828800"/>
            <a:ext cx="4419600" cy="1651000"/>
          </a:xfrm>
          <a:prstGeom prst="roundRect">
            <a:avLst/>
          </a:prstGeom>
          <a:ln w="38100">
            <a:solidFill>
              <a:schemeClr val="accent6">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uk-UA" sz="3200" b="1" dirty="0">
                <a:ln>
                  <a:solidFill>
                    <a:sysClr val="windowText" lastClr="000000"/>
                  </a:solidFill>
                </a:ln>
                <a:solidFill>
                  <a:schemeClr val="tx1">
                    <a:lumMod val="95000"/>
                  </a:schemeClr>
                </a:solidFill>
              </a:rPr>
              <a:t>Державна служба якості освіти України</a:t>
            </a:r>
          </a:p>
        </p:txBody>
      </p:sp>
      <p:sp>
        <p:nvSpPr>
          <p:cNvPr id="13" name="Стрелка вниз 12"/>
          <p:cNvSpPr/>
          <p:nvPr/>
        </p:nvSpPr>
        <p:spPr>
          <a:xfrm>
            <a:off x="7912100" y="3641725"/>
            <a:ext cx="1574800" cy="1485900"/>
          </a:xfrm>
          <a:prstGeom prst="downArrow">
            <a:avLst>
              <a:gd name="adj1" fmla="val 50000"/>
              <a:gd name="adj2" fmla="val 46581"/>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Схема 15"/>
          <p:cNvGraphicFramePr/>
          <p:nvPr>
            <p:extLst>
              <p:ext uri="{D42A27DB-BD31-4B8C-83A1-F6EECF244321}">
                <p14:modId xmlns:p14="http://schemas.microsoft.com/office/powerpoint/2010/main" val="3679898077"/>
              </p:ext>
            </p:extLst>
          </p:nvPr>
        </p:nvGraphicFramePr>
        <p:xfrm>
          <a:off x="1460500" y="3975101"/>
          <a:ext cx="3987800" cy="1866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Скругленный прямоугольник 16"/>
          <p:cNvSpPr/>
          <p:nvPr/>
        </p:nvSpPr>
        <p:spPr>
          <a:xfrm>
            <a:off x="7543800" y="5299075"/>
            <a:ext cx="2641600" cy="1152525"/>
          </a:xfrm>
          <a:prstGeom prst="roundRect">
            <a:avLst/>
          </a:prstGeom>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b="1" dirty="0">
                <a:solidFill>
                  <a:schemeClr val="tx1"/>
                </a:solidFill>
              </a:rPr>
              <a:t>Графік прийняття заяв про акредитацію</a:t>
            </a:r>
          </a:p>
        </p:txBody>
      </p:sp>
    </p:spTree>
    <p:extLst>
      <p:ext uri="{BB962C8B-B14F-4D97-AF65-F5344CB8AC3E}">
        <p14:creationId xmlns:p14="http://schemas.microsoft.com/office/powerpoint/2010/main" val="33426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8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3. Організація освітнього </a:t>
            </a:r>
            <a:r>
              <a:rPr lang="uk-UA"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процесу</a:t>
            </a:r>
            <a:endParaRPr lang="en-US" sz="28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Повнота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розкриття поданих нижче </a:t>
            </a:r>
            <a:r>
              <a:rPr lang="uk-UA" sz="2400" b="1" dirty="0" err="1">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3.1. Положення про організацію освітнього процесу наявне та його вимоги дотримуються.</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На </a:t>
            </a:r>
            <a:r>
              <a:rPr lang="uk-UA" dirty="0">
                <a:solidFill>
                  <a:schemeClr val="bg1">
                    <a:lumMod val="95000"/>
                    <a:lumOff val="5000"/>
                  </a:schemeClr>
                </a:solidFill>
                <a:latin typeface="Cambria Math" panose="02040503050406030204" pitchFamily="18" charset="0"/>
                <a:ea typeface="Cambria Math" panose="02040503050406030204" pitchFamily="18" charset="0"/>
              </a:rPr>
              <a:t>підставі статті 37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до повноважень колегіального органу управління закладом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віднесені питання організації освітнього процесу, прийняття рішень, рекомендацій та впровадження в освітні процес найкращого педагогічного досвіту та інновацій, участь у дослідницькій та  експериментальній  діяльності.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Обов’язковою </a:t>
            </a:r>
            <a:r>
              <a:rPr lang="uk-UA" dirty="0">
                <a:solidFill>
                  <a:schemeClr val="bg1">
                    <a:lumMod val="95000"/>
                    <a:lumOff val="5000"/>
                  </a:schemeClr>
                </a:solidFill>
                <a:latin typeface="Cambria Math" panose="02040503050406030204" pitchFamily="18" charset="0"/>
                <a:ea typeface="Cambria Math" panose="02040503050406030204" pitchFamily="18" charset="0"/>
              </a:rPr>
              <a:t>нормою закону є наявність у складі колегіального органу управління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виборних представників з числа студентів (курсантів)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До </a:t>
            </a:r>
            <a:r>
              <a:rPr lang="uk-UA" dirty="0">
                <a:solidFill>
                  <a:schemeClr val="bg1">
                    <a:lumMod val="95000"/>
                    <a:lumOff val="5000"/>
                  </a:schemeClr>
                </a:solidFill>
                <a:latin typeface="Cambria Math" panose="02040503050406030204" pitchFamily="18" charset="0"/>
                <a:ea typeface="Cambria Math" panose="02040503050406030204" pitchFamily="18" charset="0"/>
              </a:rPr>
              <a:t>учасників освітнього процесу можуть залучатися роботодавці та фахівці підприємств, установ, організацій та закладів, у тому числі іноземних держав, військовослужбовці Збройних сил України, інших військових формувань, працівники правоохоронних органів (ст. 52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пункту другого статті 45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положення про організацію освітнього процесу в 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затверджуватися колегіальним органом управління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на підставі Типового положення про організацію освітнього процесу в закладах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яке затверджується центральним органом виконавчої влади у сфері освіти і науки.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30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закладом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право самостійно визначати форми здобуття освіти та форми організації освітнього процесу; запроваджувати спеціалізації, розробляти та реалізовувати освітньо-професійну програму в межах ліцензованої спеціальності.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038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 </a:t>
            </a:r>
            <a:endParaRPr lang="en-US" dirty="0"/>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3.2. Навчальна документація (навчальний план, графік освітнього процесу, програми навчальних дисциплін, індивідуальні плани здобувачів освіти та ін.) розроблена та ведеться у відповідності з вимогами.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Освітньо-професійна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програма має бути розроблена і затверджена відповідно до положення про організацію освітнього процесу.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Освітньо-професійна програма має містити (ст. 49 Закону України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1) вимоги до осіб, які можуть розпочати навчання за програмою;</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2) зміст підготовки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сформульований у термінах результатів навчання;</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3) обсяг кредитів ЄКТС, необхідний для здобуття ступеня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4) перелік освітніх компонентів і логічну послідовність їх виконання;</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5) вимоги професійних стандартів (за наявності);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6) форми атестації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7) вимоги до системи внутрішнього забезпечення якості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8) перелік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dirty="0">
                <a:solidFill>
                  <a:schemeClr val="bg1">
                    <a:lumMod val="95000"/>
                    <a:lumOff val="5000"/>
                  </a:schemeClr>
                </a:solidFill>
                <a:latin typeface="Cambria Math" panose="02040503050406030204" pitchFamily="18" charset="0"/>
                <a:ea typeface="Cambria Math" panose="02040503050406030204" pitchFamily="18" charset="0"/>
              </a:rPr>
              <a:t> випускника.</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на підставі відповідної освітньо-професійної програми має розробити навчальний план, який визначає перелік та обсяг освітніх компонентів у кредитах ЄКТС, їх логічну послідовність, форми організації освітнього процесу, види та обсяг навчальних занять, графік освітнього процесу, форми поточного і підсумкового контролю, що забезпечують досягнення здобувачем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програмних результатів навчання.</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На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основі навчального плану у визначеному закладом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порядку для кожного здобувача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бути розроблені та затверджені індивідуальні навчальні плани на кожний навчальний рік. Індивідуальний навчальний план потрібно формувати за результатами особистого вибору здобувачем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дисциплін у межах, встановлених Законом, з урахуванням вимог освітньо-професійної програми щодо вивчення її обов’язкових компонент. Індивідуальний навчальний план має бути обов’язковим для виконання здобувачем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722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p>
          <a:p>
            <a:r>
              <a:rPr lang="uk-UA" dirty="0">
                <a:solidFill>
                  <a:schemeClr val="bg1">
                    <a:lumMod val="95000"/>
                    <a:lumOff val="5000"/>
                  </a:schemeClr>
                </a:solidFill>
                <a:latin typeface="Cambria Math" panose="02040503050406030204" pitchFamily="18" charset="0"/>
                <a:ea typeface="Cambria Math" panose="02040503050406030204" pitchFamily="18" charset="0"/>
              </a:rPr>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37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педагогічна рада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затверджувати положення про організацію освітнього процесу, ухвалювати рішення щодо вдосконалення методичного забезпечення освітнього процесу.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Методичне </a:t>
            </a:r>
            <a:r>
              <a:rPr lang="uk-UA" dirty="0">
                <a:solidFill>
                  <a:schemeClr val="bg1">
                    <a:lumMod val="95000"/>
                    <a:lumOff val="5000"/>
                  </a:schemeClr>
                </a:solidFill>
                <a:latin typeface="Cambria Math" panose="02040503050406030204" pitchFamily="18" charset="0"/>
                <a:ea typeface="Cambria Math" panose="02040503050406030204" pitchFamily="18" charset="0"/>
              </a:rPr>
              <a:t>забезпечення освітнього процесу в 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передбачати наявність освітньо-професійної програми, навчального плану, навчальної програми, робочих програм навчальних дисциплін, навчальних програм практик. Рекомендована наявність конспектів лекцій, методичних вказівок та рекомендацій для семінарських, практичних, лабораторних занять і самостійної роботи, індивідуальних завдань, збірників ситуаційних завдань, завдань для лабораторних / практичних /  семінарських робіт, завдань для самостійної роботи студентів, прикладів розв’язування типових задач або виконання типових завдань, комп’ютерних презентацій, ілюстративних матеріалів, каталогів ресурсів, завдань для підсумкового контролю, завдань для комплексних контрольних робіт та інших матеріалів</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b="1" dirty="0">
                <a:solidFill>
                  <a:schemeClr val="bg1">
                    <a:lumMod val="95000"/>
                    <a:lumOff val="5000"/>
                  </a:schemeClr>
                </a:solidFill>
                <a:latin typeface="Cambria Math" panose="02040503050406030204" pitchFamily="18" charset="0"/>
                <a:ea typeface="Cambria Math" panose="02040503050406030204" pitchFamily="18" charset="0"/>
              </a:rPr>
              <a:t>3.3</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 Здобувачам освіти надається доступна і зрозуміла інформація щодо цілей, змісту та програмних результатів навчання, порядку та критеріїв оцінювання в межах окремих освітніх компонентів.</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37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до складу колегіального органу управління мають входити не менш як 10 відсотків виборних представників з числа студентів (курсантів невійськового)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Виборні представники осіб, які навчаються, мають обиратися вищим органом студентського самоврядування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Відповідно до підпункту п’ятого пункту першого цієї статті, здобувачі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брати участь у визначенні системи та затвердженні процедури внутрішнього забезпечення якості освіти, включно із системою та механізмами забезпечення академічної доброчесності</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Згідно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зі статтею 41 Закону «Про освіту» та статтею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внутрішня система забезпечення якості освіти має передбачати оприлюднення критеріїв, правил і процедури оцінювання здобувачів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3409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dirty="0">
                <a:solidFill>
                  <a:schemeClr val="bg1">
                    <a:lumMod val="95000"/>
                    <a:lumOff val="5000"/>
                  </a:schemeClr>
                </a:solidFill>
                <a:latin typeface="Cambria Math" panose="02040503050406030204" pitchFamily="18" charset="0"/>
                <a:ea typeface="Cambria Math" panose="02040503050406030204" pitchFamily="18" charset="0"/>
              </a:rPr>
              <a:t>Відповідно до статті 41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органи студентського самоврядування повинні брати участь в обговоренні та вирішенні питань щодо удосконалення освітнього процесу; вносити пропозиції щодо змісту освітньо-професійної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Внутрішня система забезпечення якості освіти  має передбачати здійснення за участю здобувачів освіти моніторингу та періодичного перегляду освітньо-професійних програм з метою гарантування досягнення встановлених для них цілей та їх відповідності потребам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і суспільства, включно з опитуваннями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(стаття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3.4. Зміст освітніх компонентів оновлюється на основі наукових досягнень і сучасних практик у відповідній галузі до початку навчального року.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37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колегіальний орган повинен ухвалювати рішення та/або рекомендації з питань упровадження в освітній процес найкращого педагогічного досвіду та інновацій, участі в дослідницькій, експериментальній, інноваційній діяльності, співпраці з іншими закладами освіти, науковими установами, фізичними та юридичними особами, які сприяють розвитку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забезпечувати органічне поєднання в освітньому процесі теоретичного та практичного навчання, дослідницької та інноваційної діяльності, взаємодіяти з роботодавцями, їх організаціями та об’єднаннями, іншими соціальними партнерами, професійними об’єднаннями (протоколи засідань циклових комісій, протоколи засідань педагогічних рад) (стаття 29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942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solidFill>
                <a:schemeClr val="bg1">
                  <a:lumMod val="95000"/>
                  <a:lumOff val="5000"/>
                </a:schemeClr>
              </a:solidFill>
            </a:endParaRPr>
          </a:p>
          <a:p>
            <a:pPr lvl="0" algn="ctr"/>
            <a:endParaRPr lang="uk-UA" sz="2400" b="1" dirty="0" smtClean="0">
              <a:solidFill>
                <a:schemeClr val="bg1">
                  <a:lumMod val="95000"/>
                  <a:lumOff val="5000"/>
                </a:schemeClr>
              </a:solidFill>
              <a:effectLst>
                <a:outerShdw blurRad="38100" dist="38100" dir="2700000" algn="tl">
                  <a:srgbClr val="000000">
                    <a:alpha val="43137"/>
                  </a:srgbClr>
                </a:outerShdw>
              </a:effectLst>
            </a:endParaRPr>
          </a:p>
          <a:p>
            <a:pPr lvl="0" algn="ctr"/>
            <a:endParaRPr lang="uk-UA" sz="2400" b="1" dirty="0">
              <a:solidFill>
                <a:schemeClr val="bg1">
                  <a:lumMod val="95000"/>
                  <a:lumOff val="5000"/>
                </a:schemeClr>
              </a:solidFill>
              <a:effectLst>
                <a:outerShdw blurRad="38100" dist="38100" dir="2700000" algn="tl">
                  <a:srgbClr val="000000">
                    <a:alpha val="43137"/>
                  </a:srgbClr>
                </a:outerShdw>
              </a:effectLst>
            </a:endParaRPr>
          </a:p>
          <a:p>
            <a:pPr lvl="0" algn="ctr"/>
            <a:endParaRPr lang="uk-UA" sz="2400" b="1" dirty="0" smtClean="0">
              <a:solidFill>
                <a:schemeClr val="bg1">
                  <a:lumMod val="95000"/>
                  <a:lumOff val="5000"/>
                </a:schemeClr>
              </a:solidFill>
              <a:effectLst>
                <a:outerShdw blurRad="38100" dist="38100" dir="2700000" algn="tl">
                  <a:srgbClr val="000000">
                    <a:alpha val="43137"/>
                  </a:srgbClr>
                </a:outerShdw>
              </a:effectLst>
            </a:endParaRPr>
          </a:p>
          <a:p>
            <a:endParaRPr lang="en-US" dirty="0"/>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про організацію освітнього процесу.</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Навчальні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плани, графіки освітнього процесу, робочі навчальні плани, індивідуальні навчальні плани.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з питань внутрішнього моніторингу якості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 (щодо перегляду ОПП, опитувань здобувачів ФПО та роботодавців та ін.).</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Інструкції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методичні рекомендації щодо проведення практики здобувачів закладу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 які враховують особливості навчання.</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про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студенське</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самоврядування у закладі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 </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Протоколи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засідань  методичних, педагогічних (вчених), студентських  рад  закладу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 присвячених розгляду відповідних питань.</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про проведення відкритих занять.</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5" name="Прямоугольник 4"/>
          <p:cNvSpPr/>
          <p:nvPr/>
        </p:nvSpPr>
        <p:spPr>
          <a:xfrm>
            <a:off x="1409700" y="292100"/>
            <a:ext cx="9855200" cy="94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a:t>
            </a:r>
            <a:r>
              <a:rPr lang="uk-UA" sz="2000" b="1" dirty="0" smtClean="0">
                <a:latin typeface="Cambria Math" panose="02040503050406030204" pitchFamily="18" charset="0"/>
                <a:ea typeface="Cambria Math" panose="02040503050406030204" pitchFamily="18" charset="0"/>
              </a:rPr>
              <a:t>програмою Критерію 3:</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22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0" y="1281310"/>
            <a:ext cx="4356100" cy="3784600"/>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uk-UA" sz="3200"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a:t>
            </a:r>
            <a:r>
              <a:rPr lang="ru-RU" altLang="uk-UA"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4. </a:t>
            </a:r>
            <a:r>
              <a:rPr lang="ru-RU" altLang="uk-UA" sz="2400" b="1" dirty="0" err="1">
                <a:solidFill>
                  <a:schemeClr val="bg1"/>
                </a:solidFill>
                <a:latin typeface="Cambria Math" panose="02040503050406030204" pitchFamily="18" charset="0"/>
                <a:ea typeface="Cambria Math" panose="02040503050406030204" pitchFamily="18" charset="0"/>
              </a:rPr>
              <a:t>Контрольні</a:t>
            </a:r>
            <a:r>
              <a:rPr lang="ru-RU" altLang="uk-UA" sz="2400" b="1" dirty="0">
                <a:solidFill>
                  <a:schemeClr val="bg1"/>
                </a:solidFill>
                <a:latin typeface="Cambria Math" panose="02040503050406030204" pitchFamily="18" charset="0"/>
                <a:ea typeface="Cambria Math" panose="02040503050406030204" pitchFamily="18" charset="0"/>
              </a:rPr>
              <a:t> заходи, </a:t>
            </a:r>
            <a:r>
              <a:rPr lang="ru-RU" altLang="uk-UA" sz="2400" b="1" dirty="0" err="1">
                <a:solidFill>
                  <a:schemeClr val="bg1"/>
                </a:solidFill>
                <a:latin typeface="Cambria Math" panose="02040503050406030204" pitchFamily="18" charset="0"/>
                <a:ea typeface="Cambria Math" panose="02040503050406030204" pitchFamily="18" charset="0"/>
              </a:rPr>
              <a:t>оцінювання</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програмних</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результатів</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навчання</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здобувачів</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освіти</a:t>
            </a:r>
            <a:r>
              <a:rPr lang="ru-RU" altLang="uk-UA" sz="2400" b="1" dirty="0">
                <a:solidFill>
                  <a:schemeClr val="bg1"/>
                </a:solidFill>
                <a:latin typeface="Cambria Math" panose="02040503050406030204" pitchFamily="18" charset="0"/>
                <a:ea typeface="Cambria Math" panose="02040503050406030204" pitchFamily="18" charset="0"/>
              </a:rPr>
              <a:t> та </a:t>
            </a:r>
            <a:r>
              <a:rPr lang="ru-RU" altLang="uk-UA" sz="2400" b="1" dirty="0" err="1">
                <a:solidFill>
                  <a:schemeClr val="bg1"/>
                </a:solidFill>
                <a:latin typeface="Cambria Math" panose="02040503050406030204" pitchFamily="18" charset="0"/>
                <a:ea typeface="Cambria Math" panose="02040503050406030204" pitchFamily="18" charset="0"/>
              </a:rPr>
              <a:t>академічна</a:t>
            </a:r>
            <a:r>
              <a:rPr lang="ru-RU" altLang="uk-UA" sz="2400" b="1" dirty="0">
                <a:solidFill>
                  <a:schemeClr val="bg1"/>
                </a:solidFill>
                <a:latin typeface="Cambria Math" panose="02040503050406030204" pitchFamily="18" charset="0"/>
                <a:ea typeface="Cambria Math" panose="02040503050406030204" pitchFamily="18" charset="0"/>
              </a:rPr>
              <a:t> </a:t>
            </a:r>
            <a:r>
              <a:rPr lang="ru-RU" altLang="uk-UA" sz="2400" b="1" dirty="0" err="1">
                <a:solidFill>
                  <a:schemeClr val="bg1"/>
                </a:solidFill>
                <a:latin typeface="Cambria Math" panose="02040503050406030204" pitchFamily="18" charset="0"/>
                <a:ea typeface="Cambria Math" panose="02040503050406030204" pitchFamily="18" charset="0"/>
              </a:rPr>
              <a:t>доброчесність</a:t>
            </a:r>
            <a:endParaRPr lang="ru-RU" altLang="uk-UA" sz="2400" b="1" dirty="0">
              <a:solidFill>
                <a:schemeClr val="bg1"/>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4152808" y="2551310"/>
            <a:ext cx="7785100" cy="1240761"/>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3.2. </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Форми та зміст проведення атестації здобувачів освіти відповідають вимогам стандарту фахової </a:t>
            </a:r>
            <a:r>
              <a:rPr 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(за наявності) та/або освітньо-професійної програми</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5" name="Прямоугольник 4"/>
          <p:cNvSpPr/>
          <p:nvPr/>
        </p:nvSpPr>
        <p:spPr>
          <a:xfrm>
            <a:off x="3845673" y="4120029"/>
            <a:ext cx="7829550" cy="1171710"/>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3.3.  </a:t>
            </a:r>
            <a:r>
              <a:rPr lang="uk-UA" dirty="0" smtClean="0">
                <a:solidFill>
                  <a:schemeClr val="bg1"/>
                </a:solidFill>
                <a:latin typeface="Cambria Math" panose="02040503050406030204" pitchFamily="18" charset="0"/>
                <a:ea typeface="Cambria Math" panose="02040503050406030204" pitchFamily="18" charset="0"/>
              </a:rPr>
              <a:t>У закладі освіти визначено чіткі та зрозумілі процедури дотримання академічної доброчесності, яких послідовно дотримуються усі учасники освітнього процесу </a:t>
            </a:r>
            <a:endParaRPr lang="en-US" sz="160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6" name="Прямоугольник 5"/>
          <p:cNvSpPr/>
          <p:nvPr/>
        </p:nvSpPr>
        <p:spPr>
          <a:xfrm>
            <a:off x="3779371" y="973206"/>
            <a:ext cx="7962900" cy="1172399"/>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altLang="uk-UA" b="1" dirty="0" err="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3.1. </a:t>
            </a:r>
            <a:r>
              <a:rPr lang="uk-UA" alt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Форми контрольних  заходів  та критерії оцінювання програмних результатів навчання здобувачів освіти є чіткими, зрозумілими, дають можливість встановити досягнення здобувачем фахової </a:t>
            </a:r>
            <a:r>
              <a:rPr lang="uk-UA" alt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alt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результатів навчання для кожного </a:t>
            </a:r>
            <a:r>
              <a:rPr lang="uk-UA" altLang="uk-UA" sz="1600" dirty="0" err="1"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світнього</a:t>
            </a:r>
            <a:r>
              <a:rPr lang="uk-UA" altLang="uk-UA" sz="16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 компонента</a:t>
            </a:r>
            <a:endParaRPr lang="uk-UA" altLang="uk-U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8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4. Контрольні заходи, оцінювання навчальних досягнень здобувачів освіти та академічна </a:t>
            </a:r>
            <a:r>
              <a:rPr lang="uk-UA" sz="28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доброчесність</a:t>
            </a:r>
            <a:endParaRPr lang="en-US" sz="2400" dirty="0">
              <a:solidFill>
                <a:schemeClr val="bg1">
                  <a:lumMod val="95000"/>
                  <a:lumOff val="5000"/>
                </a:schemeClr>
              </a:solidFill>
            </a:endParaRPr>
          </a:p>
          <a:p>
            <a:pPr algn="ctr"/>
            <a:r>
              <a:rPr lang="uk-UA" sz="2400" b="1" dirty="0">
                <a:solidFill>
                  <a:schemeClr val="bg1">
                    <a:lumMod val="95000"/>
                    <a:lumOff val="5000"/>
                  </a:schemeClr>
                </a:solidFill>
                <a:effectLst>
                  <a:outerShdw blurRad="38100" dist="38100" dir="2700000" algn="tl">
                    <a:srgbClr val="000000">
                      <a:alpha val="43137"/>
                    </a:srgbClr>
                  </a:outerShdw>
                </a:effectLst>
              </a:rPr>
              <a:t>П</a:t>
            </a:r>
            <a:r>
              <a:rPr lang="uk-UA" sz="2400" b="1" dirty="0" smtClean="0">
                <a:solidFill>
                  <a:schemeClr val="bg1">
                    <a:lumMod val="95000"/>
                    <a:lumOff val="5000"/>
                  </a:schemeClr>
                </a:solidFill>
                <a:effectLst>
                  <a:outerShdw blurRad="38100" dist="38100" dir="2700000" algn="tl">
                    <a:srgbClr val="000000">
                      <a:alpha val="43137"/>
                    </a:srgbClr>
                  </a:outerShdw>
                </a:effectLst>
              </a:rPr>
              <a:t>овнота </a:t>
            </a:r>
            <a:r>
              <a:rPr lang="uk-UA" sz="2400" b="1" dirty="0">
                <a:solidFill>
                  <a:schemeClr val="bg1">
                    <a:lumMod val="95000"/>
                    <a:lumOff val="5000"/>
                  </a:schemeClr>
                </a:solidFill>
                <a:effectLst>
                  <a:outerShdw blurRad="38100" dist="38100" dir="2700000" algn="tl">
                    <a:srgbClr val="000000">
                      <a:alpha val="43137"/>
                    </a:srgbClr>
                  </a:outerShdw>
                </a:effectLst>
              </a:rPr>
              <a:t>розкриття </a:t>
            </a:r>
            <a:r>
              <a:rPr lang="uk-UA" sz="2400" b="1" dirty="0" err="1" smtClean="0">
                <a:solidFill>
                  <a:schemeClr val="bg1">
                    <a:lumMod val="95000"/>
                    <a:lumOff val="5000"/>
                  </a:schemeClr>
                </a:solidFill>
                <a:effectLst>
                  <a:outerShdw blurRad="38100" dist="38100" dir="2700000" algn="tl">
                    <a:srgbClr val="000000">
                      <a:alpha val="43137"/>
                    </a:srgbClr>
                  </a:outerShdw>
                </a:effectLst>
              </a:rPr>
              <a:t>підкритеріїв</a:t>
            </a:r>
            <a:r>
              <a:rPr lang="uk-UA" sz="2400" b="1" dirty="0">
                <a:solidFill>
                  <a:schemeClr val="bg1">
                    <a:lumMod val="95000"/>
                    <a:lumOff val="5000"/>
                  </a:schemeClr>
                </a:solidFill>
                <a:effectLst>
                  <a:outerShdw blurRad="38100" dist="38100" dir="2700000" algn="tl">
                    <a:srgbClr val="000000">
                      <a:alpha val="43137"/>
                    </a:srgbClr>
                  </a:outerShdw>
                </a:effectLst>
              </a:rPr>
              <a:t>:</a:t>
            </a:r>
            <a:endParaRPr lang="en-US" sz="2400" b="1" dirty="0">
              <a:solidFill>
                <a:schemeClr val="bg1">
                  <a:lumMod val="95000"/>
                  <a:lumOff val="5000"/>
                </a:schemeClr>
              </a:solidFill>
              <a:effectLst>
                <a:outerShdw blurRad="38100" dist="38100" dir="2700000" algn="tl">
                  <a:srgbClr val="000000">
                    <a:alpha val="43137"/>
                  </a:srgbClr>
                </a:outerShdw>
              </a:effectLst>
            </a:endParaRPr>
          </a:p>
          <a:p>
            <a:pPr algn="just"/>
            <a:r>
              <a:rPr lang="uk-UA" sz="2000" b="1" dirty="0">
                <a:solidFill>
                  <a:schemeClr val="bg1">
                    <a:lumMod val="95000"/>
                    <a:lumOff val="5000"/>
                  </a:schemeClr>
                </a:solidFill>
                <a:latin typeface="Cambria Math" panose="02040503050406030204" pitchFamily="18" charset="0"/>
                <a:ea typeface="Cambria Math" panose="02040503050406030204" pitchFamily="18" charset="0"/>
              </a:rPr>
              <a:t>4.1.</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Форми контрольних заходів та критерії оцінювання програмних результатів навчання здобувачів освіти є чіткими, зрозумілими, дають можливість встановити досягнення здобувачем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результатів навчання для окремого освітнього компонента</a:t>
            </a:r>
            <a:r>
              <a:rPr lang="uk-UA" sz="2000" i="1" dirty="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внутрішня система забезпечення якості освіти має передбачати забезпечення дотримання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студентоорієнтованого</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навчання в освітньому процесі; забезпечення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релевантності</a:t>
            </a:r>
            <a:r>
              <a:rPr lang="uk-UA" dirty="0">
                <a:solidFill>
                  <a:schemeClr val="bg1">
                    <a:lumMod val="95000"/>
                    <a:lumOff val="5000"/>
                  </a:schemeClr>
                </a:solidFill>
                <a:latin typeface="Cambria Math" panose="02040503050406030204" pitchFamily="18" charset="0"/>
                <a:ea typeface="Cambria Math" panose="02040503050406030204" pitchFamily="18" charset="0"/>
              </a:rPr>
              <a:t>, надійності, прозорості та об’єктивності оцінювання, що здійснюється у рамках освітнього процесу.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Контрольні </a:t>
            </a:r>
            <a:r>
              <a:rPr lang="uk-UA" dirty="0">
                <a:solidFill>
                  <a:schemeClr val="bg1">
                    <a:lumMod val="95000"/>
                    <a:lumOff val="5000"/>
                  </a:schemeClr>
                </a:solidFill>
                <a:latin typeface="Cambria Math" panose="02040503050406030204" pitchFamily="18" charset="0"/>
                <a:ea typeface="Cambria Math" panose="02040503050406030204" pitchFamily="18" charset="0"/>
              </a:rPr>
              <a:t>заходи, відповідно до статті 1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 це один із компонентів освітньо-професійної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на підставі відповідної освітньо-професійної програми має розробляти форми поточного і підсумкового контролю, що забезпечують досягнення здобувачем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програмних результатів навчання (стаття 49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Для </a:t>
            </a:r>
            <a:r>
              <a:rPr lang="uk-UA" dirty="0">
                <a:solidFill>
                  <a:schemeClr val="bg1">
                    <a:lumMod val="95000"/>
                    <a:lumOff val="5000"/>
                  </a:schemeClr>
                </a:solidFill>
                <a:latin typeface="Cambria Math" panose="02040503050406030204" pitchFamily="18" charset="0"/>
                <a:ea typeface="Cambria Math" panose="02040503050406030204" pitchFamily="18" charset="0"/>
              </a:rPr>
              <a:t>визначення змісту та оцінювання результатів освітньої діяльності за освітньо-професійними програмами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використовуватися стандарти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які розробляються для кожної спеціальності відповідно до Національної рамки кваліфікацій (стаття 8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3734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dirty="0">
                <a:solidFill>
                  <a:schemeClr val="bg1">
                    <a:lumMod val="95000"/>
                    <a:lumOff val="5000"/>
                  </a:schemeClr>
                </a:solidFill>
                <a:latin typeface="Cambria Math" panose="02040503050406030204" pitchFamily="18" charset="0"/>
                <a:ea typeface="Cambria Math" panose="02040503050406030204" pitchFamily="18" charset="0"/>
              </a:rPr>
              <a:t>Відповідно до статті 79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заклади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зобов’язані оприлюднювати на своїх офіційних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вебсайтах</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освітні та освітньо-професійні програми, що реалізуються в 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перелік освітніх компонентів, передбачених відповідною програмою.</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Особи, які навчаються в закладах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право на оскарження дій органів управління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їх посадових осіб, педагогічних та інших працівників (стаття 54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Відповідно до статті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внутрішня система забезпечення якості освіти має забезпечувати дотримання вимог правової визначеності, оприлюднення та послідовного дотримання нормативних документів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що регулюють усі стадії підготовки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4.2. Форми та зміст проведення атестації здобувачів освіти  відповідають вимогам стандарту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наявності) та\або освітньо-професійної програми.</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Форми</a:t>
            </a:r>
            <a:r>
              <a:rPr lang="uk-UA" dirty="0">
                <a:solidFill>
                  <a:schemeClr val="bg1">
                    <a:lumMod val="95000"/>
                    <a:lumOff val="5000"/>
                  </a:schemeClr>
                </a:solidFill>
                <a:latin typeface="Cambria Math" panose="02040503050406030204" pitchFamily="18" charset="0"/>
                <a:ea typeface="Cambria Math" panose="02040503050406030204" pitchFamily="18" charset="0"/>
              </a:rPr>
              <a:t>, зміст, методи проведення атестації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відповідати вимогам стандарту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(ст. 8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Особи</a:t>
            </a:r>
            <a:r>
              <a:rPr lang="uk-UA" dirty="0">
                <a:solidFill>
                  <a:schemeClr val="bg1">
                    <a:lumMod val="95000"/>
                    <a:lumOff val="5000"/>
                  </a:schemeClr>
                </a:solidFill>
                <a:latin typeface="Cambria Math" panose="02040503050406030204" pitchFamily="18" charset="0"/>
                <a:ea typeface="Cambria Math" panose="02040503050406030204" pitchFamily="18" charset="0"/>
              </a:rPr>
              <a:t>, які навчаються в закладах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бути забезпечені безоплатним користуванням бібліотеками, інформаційними фондами, навчальною, дослідницькою та спортивною базами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доступом до інформаційних ресурсів і комунікацій, що використовуються в освітньому процесі у встановленому законодавством порядку (стаття 54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922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4.3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У закладі освіти визначено чіткі та зрозумілі процедури дотримання академічної доброчесності, яких послідовно дотримуються всі учасники освітнього процесу.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У положенні про внутрішню систему забезпечення якості освіти має бути прописана процедура дотримання академічної доброчесності працівниками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здобувачами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у тому числі створення і забезпечення функціонування ефективної системи запобігання та виявлення академічного плагіату та інших порушень академічної доброчесності, притягнення порушників до академічної відповідальності (стаття 17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Відповідно до 26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кожен учасник освітнього процесу в системі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зобов’язаний дотримуватися принципів академічної доброчесності. Керівник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колегіальний орган управління мають забезпечувати дотримання принципів академічної доброчесності в закладі освіти. Колегіальний орган управління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повинен визначати порядок виявлення та встановлення фактів порушення академічної доброчесності, а також види відповідальності за конкретні порушення</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7388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Освітньо-професійна програма.</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Навчальні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плани, графіки освітнього процесу, робочі навчальні плани, індивідуальні навчальні плани.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a:t>
            </a:r>
            <a:r>
              <a:rPr lang="ru-RU" sz="2400" dirty="0">
                <a:solidFill>
                  <a:schemeClr val="bg1">
                    <a:lumMod val="95000"/>
                    <a:lumOff val="5000"/>
                  </a:schemeClr>
                </a:solidFill>
                <a:latin typeface="Cambria Math" panose="02040503050406030204" pitchFamily="18" charset="0"/>
                <a:ea typeface="Cambria Math" panose="02040503050406030204" pitchFamily="18" charset="0"/>
              </a:rPr>
              <a:t>про  </a:t>
            </a:r>
            <a:r>
              <a:rPr lang="ru-RU" sz="2400" dirty="0" err="1">
                <a:solidFill>
                  <a:schemeClr val="bg1">
                    <a:lumMod val="95000"/>
                    <a:lumOff val="5000"/>
                  </a:schemeClr>
                </a:solidFill>
                <a:latin typeface="Cambria Math" panose="02040503050406030204" pitchFamily="18" charset="0"/>
                <a:ea typeface="Cambria Math" panose="02040503050406030204" pitchFamily="18" charset="0"/>
              </a:rPr>
              <a:t>дотримання</a:t>
            </a:r>
            <a:r>
              <a:rPr lang="ru-RU" sz="24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400" dirty="0" err="1">
                <a:solidFill>
                  <a:schemeClr val="bg1">
                    <a:lumMod val="95000"/>
                    <a:lumOff val="5000"/>
                  </a:schemeClr>
                </a:solidFill>
                <a:latin typeface="Cambria Math" panose="02040503050406030204" pitchFamily="18" charset="0"/>
                <a:ea typeface="Cambria Math" panose="02040503050406030204" pitchFamily="18" charset="0"/>
              </a:rPr>
              <a:t>академічної</a:t>
            </a:r>
            <a:r>
              <a:rPr lang="ru-RU" sz="24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400" dirty="0" err="1">
                <a:solidFill>
                  <a:schemeClr val="bg1">
                    <a:lumMod val="95000"/>
                    <a:lumOff val="5000"/>
                  </a:schemeClr>
                </a:solidFill>
                <a:latin typeface="Cambria Math" panose="02040503050406030204" pitchFamily="18" charset="0"/>
                <a:ea typeface="Cambria Math" panose="02040503050406030204" pitchFamily="18" charset="0"/>
              </a:rPr>
              <a:t>доброчесності</a:t>
            </a:r>
            <a:r>
              <a:rPr lang="ru-RU" sz="2400" dirty="0">
                <a:solidFill>
                  <a:schemeClr val="bg1">
                    <a:lumMod val="95000"/>
                    <a:lumOff val="5000"/>
                  </a:schemeClr>
                </a:solidFill>
                <a:latin typeface="Cambria Math" panose="02040503050406030204" pitchFamily="18" charset="0"/>
                <a:ea typeface="Cambria Math" panose="02040503050406030204" pitchFamily="18" charset="0"/>
              </a:rPr>
              <a:t>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учасниками освітнього процесу (кодекс академічної доброчесності за наявності).</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про студентське самоврядування в закладі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 </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5" name="Прямоугольник 4"/>
          <p:cNvSpPr/>
          <p:nvPr/>
        </p:nvSpPr>
        <p:spPr>
          <a:xfrm>
            <a:off x="1409700" y="292100"/>
            <a:ext cx="9855200" cy="94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a:t>
            </a:r>
            <a:r>
              <a:rPr lang="uk-UA" sz="2000" b="1" dirty="0" smtClean="0">
                <a:latin typeface="Cambria Math" panose="02040503050406030204" pitchFamily="18" charset="0"/>
                <a:ea typeface="Cambria Math" panose="02040503050406030204" pitchFamily="18" charset="0"/>
              </a:rPr>
              <a:t>програмою Критерію 4:</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4655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492909935"/>
              </p:ext>
            </p:extLst>
          </p:nvPr>
        </p:nvGraphicFramePr>
        <p:xfrm>
          <a:off x="1663700" y="1325217"/>
          <a:ext cx="10395778" cy="453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ая выноска 7"/>
          <p:cNvSpPr/>
          <p:nvPr/>
        </p:nvSpPr>
        <p:spPr>
          <a:xfrm>
            <a:off x="632791" y="254000"/>
            <a:ext cx="4394200" cy="1879600"/>
          </a:xfrm>
          <a:prstGeom prst="wedgeRectCallout">
            <a:avLst/>
          </a:prstGeom>
          <a:solidFill>
            <a:schemeClr val="accent3">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6">
                    <a:lumMod val="50000"/>
                  </a:schemeClr>
                </a:solidFill>
                <a:latin typeface="Cambria Math" panose="02040503050406030204" pitchFamily="18" charset="0"/>
                <a:ea typeface="Cambria Math" panose="02040503050406030204" pitchFamily="18" charset="0"/>
              </a:rPr>
              <a:t>Матеріали, </a:t>
            </a:r>
          </a:p>
          <a:p>
            <a:pPr algn="ctr"/>
            <a:r>
              <a:rPr lang="uk-UA" sz="2800" b="1" dirty="0">
                <a:solidFill>
                  <a:schemeClr val="accent6">
                    <a:lumMod val="50000"/>
                  </a:schemeClr>
                </a:solidFill>
                <a:latin typeface="Cambria Math" panose="02040503050406030204" pitchFamily="18" charset="0"/>
                <a:ea typeface="Cambria Math" panose="02040503050406030204" pitchFamily="18" charset="0"/>
              </a:rPr>
              <a:t>які подає заклад освіти згідно з графіком прийняття заяв</a:t>
            </a:r>
            <a:endParaRPr lang="en-US" sz="2800" b="1" dirty="0">
              <a:solidFill>
                <a:schemeClr val="accent6">
                  <a:lumMod val="50000"/>
                </a:schemeClr>
              </a:solidFill>
              <a:latin typeface="Cambria Math" panose="02040503050406030204" pitchFamily="18" charset="0"/>
              <a:ea typeface="Cambria Math" panose="02040503050406030204" pitchFamily="18" charset="0"/>
            </a:endParaRPr>
          </a:p>
        </p:txBody>
      </p:sp>
      <p:graphicFrame>
        <p:nvGraphicFramePr>
          <p:cNvPr id="9" name="Схема 8"/>
          <p:cNvGraphicFramePr/>
          <p:nvPr>
            <p:extLst>
              <p:ext uri="{D42A27DB-BD31-4B8C-83A1-F6EECF244321}">
                <p14:modId xmlns:p14="http://schemas.microsoft.com/office/powerpoint/2010/main" val="4227057454"/>
              </p:ext>
            </p:extLst>
          </p:nvPr>
        </p:nvGraphicFramePr>
        <p:xfrm>
          <a:off x="0" y="4943060"/>
          <a:ext cx="4837043" cy="1914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702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3997138" y="263183"/>
            <a:ext cx="7302500" cy="1087402"/>
          </a:xfrm>
          <a:prstGeom prst="rect">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altLang="uk-UA"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Підкритерій</a:t>
            </a:r>
            <a:r>
              <a:rPr lang="uk-UA" altLang="uk-U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r>
              <a:rPr lang="uk-UA" b="1" dirty="0"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r>
              <a:rPr lang="uk-UA"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85000"/>
                    <a:lumOff val="15000"/>
                  </a:schemeClr>
                </a:solidFill>
                <a:latin typeface="Cambria Math" panose="02040503050406030204" pitchFamily="18" charset="0"/>
                <a:ea typeface="Cambria Math" panose="02040503050406030204" pitchFamily="18" charset="0"/>
              </a:rPr>
              <a:t>Рівень освіти та професійної кваліфікації викладачів, задіяних до реалізації  освітньо-професійної програми, відповідає вимогам законодавства.</a:t>
            </a:r>
            <a:endParaRPr lang="en-US" sz="1600"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altLang="uk-UA" sz="1600" dirty="0" smtClean="0">
                <a:solidFill>
                  <a:schemeClr val="bg1"/>
                </a:solidFill>
                <a:latin typeface="Arial" panose="020B0604020202020204" pitchFamily="34" charset="0"/>
                <a:cs typeface="Arial" panose="020B0604020202020204" pitchFamily="34" charset="0"/>
              </a:rPr>
              <a:t>.</a:t>
            </a:r>
            <a:endParaRPr lang="uk-UA" altLang="uk-UA" sz="1600" dirty="0">
              <a:solidFill>
                <a:schemeClr val="bg1"/>
              </a:solidFill>
              <a:latin typeface="Arial" panose="020B0604020202020204" pitchFamily="34" charset="0"/>
              <a:cs typeface="Arial" panose="020B0604020202020204" pitchFamily="34" charset="0"/>
            </a:endParaRPr>
          </a:p>
        </p:txBody>
      </p:sp>
      <p:sp>
        <p:nvSpPr>
          <p:cNvPr id="3" name="Овальная выноска 2"/>
          <p:cNvSpPr/>
          <p:nvPr/>
        </p:nvSpPr>
        <p:spPr>
          <a:xfrm>
            <a:off x="79375" y="711200"/>
            <a:ext cx="4660900" cy="4089400"/>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5. </a:t>
            </a:r>
          </a:p>
          <a:p>
            <a:pPr algn="ctr">
              <a:defRPr/>
            </a:pPr>
            <a:r>
              <a:rPr 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Кадрове забезпечення реалізації освітньо-професійної програми</a:t>
            </a:r>
          </a:p>
        </p:txBody>
      </p:sp>
      <p:sp>
        <p:nvSpPr>
          <p:cNvPr id="4" name="Прямоугольник 3"/>
          <p:cNvSpPr/>
          <p:nvPr/>
        </p:nvSpPr>
        <p:spPr>
          <a:xfrm>
            <a:off x="4406900" y="1683824"/>
            <a:ext cx="7467600" cy="1247636"/>
          </a:xfrm>
          <a:prstGeom prst="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5</a:t>
            </a:r>
            <a:r>
              <a:rPr lang="uk-UA" b="1" dirty="0"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uk-UA"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85000"/>
                    <a:lumOff val="15000"/>
                  </a:schemeClr>
                </a:solidFill>
                <a:latin typeface="Cambria Math" panose="02040503050406030204" pitchFamily="18" charset="0"/>
                <a:ea typeface="Cambria Math" panose="02040503050406030204" pitchFamily="18" charset="0"/>
              </a:rPr>
              <a:t>Заклад освіти заохочує розвиток викладацької майстерності, забезпечує регулярне підвищення кваліфікації педагогічних (науково-педагогічних) працівників.</a:t>
            </a:r>
            <a:endParaRPr lang="en-US" sz="1600" dirty="0">
              <a:solidFill>
                <a:schemeClr val="bg1">
                  <a:lumMod val="85000"/>
                  <a:lumOff val="15000"/>
                </a:schemeClr>
              </a:solidFill>
              <a:latin typeface="Cambria Math" panose="02040503050406030204" pitchFamily="18" charset="0"/>
              <a:ea typeface="Cambria Math" panose="02040503050406030204" pitchFamily="18" charset="0"/>
            </a:endParaRPr>
          </a:p>
        </p:txBody>
      </p:sp>
      <p:sp>
        <p:nvSpPr>
          <p:cNvPr id="5" name="Прямоугольник 4"/>
          <p:cNvSpPr/>
          <p:nvPr/>
        </p:nvSpPr>
        <p:spPr>
          <a:xfrm>
            <a:off x="4406900" y="3301999"/>
            <a:ext cx="7467600" cy="947272"/>
          </a:xfrm>
          <a:prstGeom prst="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5.3</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Атестація педагогічних працівників закладу освіти здійснюється відповідно до чинного законодавства.</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3321797" y="4531991"/>
            <a:ext cx="8552703" cy="1088547"/>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5.4</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 освіти залучає роботодавців, професіоналів-практиків, експертів галузі до організації та реалізації освітнього процесу.</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3543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uk-UA" sz="2800" b="1" dirty="0">
                <a:solidFill>
                  <a:schemeClr val="bg1">
                    <a:lumMod val="85000"/>
                    <a:lumOff val="15000"/>
                  </a:schemeClr>
                </a:solidFill>
                <a:latin typeface="Cambria Math" panose="02040503050406030204" pitchFamily="18" charset="0"/>
                <a:ea typeface="Cambria Math" panose="02040503050406030204" pitchFamily="18" charset="0"/>
              </a:rPr>
              <a:t>Критерій 5. Кадрове забезпечення реалізації освітньо-професійної програми</a:t>
            </a:r>
            <a:r>
              <a:rPr lang="uk-UA" sz="2000" b="1" dirty="0" smtClean="0">
                <a:solidFill>
                  <a:schemeClr val="bg1">
                    <a:lumMod val="85000"/>
                    <a:lumOff val="15000"/>
                  </a:schemeClr>
                </a:solidFill>
                <a:latin typeface="Cambria Math" panose="02040503050406030204" pitchFamily="18" charset="0"/>
                <a:ea typeface="Cambria Math" panose="02040503050406030204" pitchFamily="18" charset="0"/>
              </a:rPr>
              <a:t>.</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pPr algn="ctr"/>
            <a:r>
              <a:rPr lang="uk-UA" sz="2400"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a:t>
            </a:r>
            <a:r>
              <a:rPr lang="uk-UA" sz="2400" b="1" dirty="0"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овнота </a:t>
            </a:r>
            <a:r>
              <a:rPr lang="uk-UA" sz="2400"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розкриття </a:t>
            </a:r>
            <a:r>
              <a:rPr lang="uk-UA" sz="2400" b="1" dirty="0" err="1"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sz="2400"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lang="en-US" sz="2400"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000" b="1" i="1" dirty="0">
                <a:solidFill>
                  <a:schemeClr val="bg1">
                    <a:lumMod val="85000"/>
                    <a:lumOff val="15000"/>
                  </a:schemeClr>
                </a:solidFill>
                <a:latin typeface="Cambria Math" panose="02040503050406030204" pitchFamily="18" charset="0"/>
                <a:ea typeface="Cambria Math" panose="02040503050406030204" pitchFamily="18" charset="0"/>
              </a:rPr>
              <a:t>5.1. Рівень освіти та професійної кваліфікації викладачів, задіяних до реалізації  освітньо-професійної програми, відповідає вимогам законодавства.</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	Відповідно </a:t>
            </a:r>
            <a:r>
              <a:rPr lang="uk-UA" dirty="0">
                <a:solidFill>
                  <a:schemeClr val="bg1">
                    <a:lumMod val="85000"/>
                    <a:lumOff val="15000"/>
                  </a:schemeClr>
                </a:solidFill>
                <a:latin typeface="Cambria Math" panose="02040503050406030204" pitchFamily="18" charset="0"/>
                <a:ea typeface="Cambria Math" panose="02040503050406030204" pitchFamily="18" charset="0"/>
              </a:rPr>
              <a:t>до 8 та 79 статей Закону «Про фахову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передвищу</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освіту» заклади фахової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освіти зобов’язані оприлюднювати на своїх офіційних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вебсайтах</a:t>
            </a:r>
            <a:r>
              <a:rPr lang="uk-UA" dirty="0">
                <a:solidFill>
                  <a:schemeClr val="bg1">
                    <a:lumMod val="85000"/>
                    <a:lumOff val="15000"/>
                  </a:schemeClr>
                </a:solidFill>
                <a:latin typeface="Cambria Math" panose="02040503050406030204" pitchFamily="18" charset="0"/>
                <a:ea typeface="Cambria Math" panose="02040503050406030204" pitchFamily="18" charset="0"/>
              </a:rPr>
              <a:t> кадровий склад.</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	Внутрішня </a:t>
            </a:r>
            <a:r>
              <a:rPr lang="uk-UA" dirty="0">
                <a:solidFill>
                  <a:schemeClr val="bg1">
                    <a:lumMod val="85000"/>
                    <a:lumOff val="15000"/>
                  </a:schemeClr>
                </a:solidFill>
                <a:latin typeface="Cambria Math" panose="02040503050406030204" pitchFamily="18" charset="0"/>
                <a:ea typeface="Cambria Math" panose="02040503050406030204" pitchFamily="18" charset="0"/>
              </a:rPr>
              <a:t>система забезпечення якості освіти має передбачати визначення та послідовне дотримання вимог щодо компетентності педагогічних (науково-педагогічних) працівників, застосовування чесних і прозорих правил прийняття на роботу та безперервного професійного розвитку персоналу (стаття 17 Закону «Про фахову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передвищу</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освіту</a:t>
            </a:r>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i="1" dirty="0">
                <a:solidFill>
                  <a:schemeClr val="bg1">
                    <a:lumMod val="85000"/>
                    <a:lumOff val="15000"/>
                  </a:schemeClr>
                </a:solidFill>
                <a:latin typeface="Cambria Math" panose="02040503050406030204" pitchFamily="18" charset="0"/>
                <a:ea typeface="Cambria Math" panose="02040503050406030204" pitchFamily="18" charset="0"/>
              </a:rPr>
              <a:t>5.2. Заклад освіти заохочує розвиток викладацької майстерності, забезпечує регулярне підвищення кваліфікації педагогічних (науково-педагогічних) працівників.</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	Педагогічні </a:t>
            </a:r>
            <a:r>
              <a:rPr lang="uk-UA" dirty="0">
                <a:solidFill>
                  <a:schemeClr val="bg1">
                    <a:lumMod val="85000"/>
                    <a:lumOff val="15000"/>
                  </a:schemeClr>
                </a:solidFill>
                <a:latin typeface="Cambria Math" panose="02040503050406030204" pitchFamily="18" charset="0"/>
                <a:ea typeface="Cambria Math" panose="02040503050406030204" pitchFamily="18" charset="0"/>
              </a:rPr>
              <a:t>працівники закладів фахової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освіти кожні п’ять років повинні проходити атестацію. За результатами атестації має визначатися відповідність працівників займаній посаді, присвоюватися або підтверджуватися кваліфікаційні категорії, педагогічні звання (стаття 59 Закону «Про фахову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передвищу</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освіту</a:t>
            </a:r>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a:t>
            </a:r>
          </a:p>
          <a:p>
            <a:pPr algn="just"/>
            <a:r>
              <a:rPr lang="uk-UA" dirty="0" smtClean="0"/>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У </a:t>
            </a:r>
            <a:r>
              <a:rPr lang="uk-UA" dirty="0">
                <a:solidFill>
                  <a:schemeClr val="bg1">
                    <a:lumMod val="95000"/>
                    <a:lumOff val="5000"/>
                  </a:schemeClr>
                </a:solidFill>
                <a:latin typeface="Cambria Math" panose="02040503050406030204" pitchFamily="18" charset="0"/>
                <a:ea typeface="Cambria Math" panose="02040503050406030204" pitchFamily="18" charset="0"/>
              </a:rPr>
              <a:t>положенні про внутрішню систему забезпечення якості освіти має бути передбачений моніторинг та процес проходження атестації педагогічних працівників відповідно до статті 58, 59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7533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Відповідно </a:t>
            </a:r>
            <a:r>
              <a:rPr lang="uk-UA" dirty="0">
                <a:solidFill>
                  <a:schemeClr val="bg1">
                    <a:lumMod val="95000"/>
                    <a:lumOff val="5000"/>
                  </a:schemeClr>
                </a:solidFill>
                <a:latin typeface="Cambria Math" panose="02040503050406030204" pitchFamily="18" charset="0"/>
                <a:ea typeface="Cambria Math" panose="02040503050406030204" pitchFamily="18" charset="0"/>
              </a:rPr>
              <a:t>до статті 37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колегіальний орган управління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визначати заходи з підвищення кваліфікації педагогічних (науково-педагогічних) працівників, розвитку їхньої творчої ініціативи, затверджувати щорічний план підвищення кваліфікації педагогічних (науково-педагогічних) працівників</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5.3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Атестація педагогічних працівників закладу освіти здійснюється відповідно до чинного законодавства.</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Атестація та сертифікація педагогічних та науково-педагогічних працівників закладів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проводитися на засадах, визначених Законом України «Про освіту» та Законом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Відповідно до пункту другого статті 24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щорічне підвищення кваліфікації педагогічних та науково-педагогічних працівників закладів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здійснюватися відповідно до Закону України «Про освіту». Загальна кількість академічних годин для підвищення кваліфікації педагогічного, науково-педагогічного працівника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упродовж п’яти років не може бути меншою за 120 годин, з яких певна кількість годин обов’язково має бути спрямована на вдосконалення знань, вмінь і практичних навичок у роботі із студентами з особливими освітніми потребами та дорослими студентами. Обсяг щорічного підвищення кваліфікації педагогічних і науково-педагогічних працівників закладів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повинен встановлювати засновник (або уповноважений ним орган</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5.4</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Заклад освіти залучає роботодавців, професіоналів-практиків, експертів галузі до організації та реалізації освітнього процесу.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До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освітнього процесу та реалізації освітньо-професійної програми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можуть залучатися роботодавці та фахівці підприємств, установ, організацій та закладів, у тому числі іноземних держав, військовослужбовці Збройних Сил України, інших військових формувань, працівники правоохоронних органів (стаття 52 Закону «Про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177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lvl="0"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У </a:t>
            </a:r>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закладі освіти мають бути розроблені та затверджені методи й заходи щодо залучення роботодавців, професіоналів-практиків, експертів галузі до організації та реалізації освітнього процесу, укладені відповідні договори про співпрацю.</a:t>
            </a: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lvl="0"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lvl="0"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Договори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(угоди), інші документи про залучення роботодавців, професіоналів-практиків, експертів галузі до організації та реалізації освітнього процесу.</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smtClean="0">
                <a:solidFill>
                  <a:schemeClr val="bg1">
                    <a:lumMod val="95000"/>
                    <a:lumOff val="5000"/>
                  </a:schemeClr>
                </a:solidFill>
                <a:latin typeface="Cambria Math" panose="02040503050406030204" pitchFamily="18" charset="0"/>
                <a:ea typeface="Cambria Math" panose="02040503050406030204" pitchFamily="18" charset="0"/>
              </a:rPr>
              <a:t>Результати</a:t>
            </a:r>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опитування</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здобувачів</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освіти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Наказ </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про склад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циклової</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випускової</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комісії</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smtClean="0">
                <a:solidFill>
                  <a:schemeClr val="bg1">
                    <a:lumMod val="95000"/>
                    <a:lumOff val="5000"/>
                  </a:schemeClr>
                </a:solidFill>
                <a:latin typeface="Cambria Math" panose="02040503050406030204" pitchFamily="18" charset="0"/>
                <a:ea typeface="Cambria Math" panose="02040503050406030204" pitchFamily="18" charset="0"/>
              </a:rPr>
              <a:t>Накази</a:t>
            </a:r>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про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зарахування</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викладачів</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картки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викладачів</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які</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забезпечують</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реалізацію</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освітньо-професійної</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програми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Графік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підвищення кваліфікації та атестації викладачів.</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Заходи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з розвитку викладацької майстерності.</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Протоколи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засідань методичних (вчених) рад  закладу  фахової </a:t>
            </a:r>
            <a:r>
              <a:rPr lang="uk-UA" sz="20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 освіти, присвячених розгляду відповідних питань.</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smtClean="0">
                <a:solidFill>
                  <a:schemeClr val="bg1">
                    <a:lumMod val="95000"/>
                    <a:lumOff val="5000"/>
                  </a:schemeClr>
                </a:solidFill>
                <a:latin typeface="Cambria Math" panose="02040503050406030204" pitchFamily="18" charset="0"/>
                <a:ea typeface="Cambria Math" panose="02040503050406030204" pitchFamily="18" charset="0"/>
              </a:rPr>
              <a:t>Оприлюднений</a:t>
            </a:r>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кадровий</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склад закладу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освіти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згідно</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з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ліцензійними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умовами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smtClean="0">
                <a:solidFill>
                  <a:schemeClr val="bg1">
                    <a:lumMod val="95000"/>
                    <a:lumOff val="5000"/>
                  </a:schemeClr>
                </a:solidFill>
                <a:latin typeface="Cambria Math" panose="02040503050406030204" pitchFamily="18" charset="0"/>
                <a:ea typeface="Cambria Math" panose="02040503050406030204" pitchFamily="18" charset="0"/>
              </a:rPr>
              <a:t>Інформація</a:t>
            </a:r>
            <a:r>
              <a:rPr lang="ru-RU" sz="2000" dirty="0" smtClean="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про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наявність</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вакантних</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посад, порядок і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умови</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проведення</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конкурсу на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їх</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заміщення</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(у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разі</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його</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r>
              <a:rPr lang="ru-RU" sz="2000" dirty="0" err="1">
                <a:solidFill>
                  <a:schemeClr val="bg1">
                    <a:lumMod val="95000"/>
                    <a:lumOff val="5000"/>
                  </a:schemeClr>
                </a:solidFill>
                <a:latin typeface="Cambria Math" panose="02040503050406030204" pitchFamily="18" charset="0"/>
                <a:ea typeface="Cambria Math" panose="02040503050406030204" pitchFamily="18" charset="0"/>
              </a:rPr>
              <a:t>проведення</a:t>
            </a:r>
            <a:r>
              <a:rPr lang="ru-RU" sz="2000"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1619250" y="1484406"/>
            <a:ext cx="9334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програмою Критерію </a:t>
            </a:r>
            <a:r>
              <a:rPr lang="uk-UA" b="1" dirty="0" smtClean="0">
                <a:latin typeface="Cambria Math" panose="02040503050406030204" pitchFamily="18" charset="0"/>
                <a:ea typeface="Cambria Math" panose="02040503050406030204" pitchFamily="18" charset="0"/>
              </a:rPr>
              <a:t>5:</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517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203200" y="1212551"/>
            <a:ext cx="4219577" cy="3835401"/>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32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6.</a:t>
            </a:r>
            <a:r>
              <a:rPr lang="uk-UA" sz="2800" dirty="0">
                <a:solidFill>
                  <a:schemeClr val="bg1"/>
                </a:solidFill>
                <a:latin typeface="Arial Black" panose="020B0A04020102020204" pitchFamily="34" charset="0"/>
                <a:cs typeface="Times New Roman" panose="02020603050405020304" pitchFamily="18" charset="0"/>
              </a:rPr>
              <a:t> </a:t>
            </a:r>
          </a:p>
          <a:p>
            <a:pPr algn="ctr">
              <a:defRPr/>
            </a:pPr>
            <a:r>
              <a:rPr lang="uk-UA" sz="2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Освітнє середовище та матеріальні ресурси</a:t>
            </a:r>
          </a:p>
        </p:txBody>
      </p:sp>
      <p:sp>
        <p:nvSpPr>
          <p:cNvPr id="4" name="Прямоугольник 3"/>
          <p:cNvSpPr/>
          <p:nvPr/>
        </p:nvSpPr>
        <p:spPr>
          <a:xfrm>
            <a:off x="4094307" y="1415498"/>
            <a:ext cx="7785100" cy="1139837"/>
          </a:xfrm>
          <a:prstGeom prst="rec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6.2</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 фахової </a:t>
            </a:r>
            <a:r>
              <a:rPr lang="uk-UA" sz="16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 освіти забезпечує безоплатний доступ викладачів і здобувачів освіти до відповідної інфраструктури та інформаційних ресурсів, потрібних для навчання, методичної діяльності.</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5" name="Прямоугольник 4"/>
          <p:cNvSpPr/>
          <p:nvPr/>
        </p:nvSpPr>
        <p:spPr>
          <a:xfrm>
            <a:off x="4094307" y="2792742"/>
            <a:ext cx="7874000" cy="1040094"/>
          </a:xfrm>
          <a:prstGeom prst="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6.3</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Освітнє середовище є безпечним для життя і здоров’я учасників освітнього процесу та дає можливість задовольнити їхні потреби, інтереси.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3982992" y="4005991"/>
            <a:ext cx="8209008" cy="1041961"/>
          </a:xfrm>
          <a:prstGeom prst="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6.4</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 освіти забезпечує освітню, організаційну, інформаційну, консультативну та соціальну підтримку здобувачів освіти.</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6" name="Прямоугольник 5"/>
          <p:cNvSpPr/>
          <p:nvPr/>
        </p:nvSpPr>
        <p:spPr>
          <a:xfrm>
            <a:off x="2663731" y="134703"/>
            <a:ext cx="8064181" cy="1185690"/>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6.1</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Фінансові та матеріально-технічні ресурси (бібліотека, навчальні кабінети, лабораторії та інша інфраструктура) є достатніми для досягнення визначених освітньо-професійною програмою цілей та програмних результатів навчання.</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7" name="Прямоугольник 6"/>
          <p:cNvSpPr/>
          <p:nvPr/>
        </p:nvSpPr>
        <p:spPr>
          <a:xfrm>
            <a:off x="1577283" y="5236427"/>
            <a:ext cx="7866436" cy="914400"/>
          </a:xfrm>
          <a:prstGeom prst="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6.5</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 освіти створює достатні умови щодо реалізації права на освіту для осіб з особливими освітніми потребами</a:t>
            </a:r>
          </a:p>
        </p:txBody>
      </p:sp>
    </p:spTree>
    <p:extLst>
      <p:ext uri="{BB962C8B-B14F-4D97-AF65-F5344CB8AC3E}">
        <p14:creationId xmlns:p14="http://schemas.microsoft.com/office/powerpoint/2010/main" val="28041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ctr"/>
            <a:r>
              <a:rPr lang="uk-UA" sz="28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6. Освітнє середовище та матеріальні ресурси</a:t>
            </a:r>
            <a:endParaRPr lang="en-US" sz="28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овнота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розкриття </a:t>
            </a:r>
            <a:r>
              <a:rPr lang="uk-UA" sz="2400"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підкритеріїв</a:t>
            </a:r>
            <a:r>
              <a:rPr lang="uk-UA" dirty="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6.1. Фінансові та матеріально-технічні ресурси (бібліотека, навчальні кабінети, лабораторії та інша інфраструктура) є достатніми для досягнення визначених освітньо-професійною програмою цілей та програмних результатів навчання.</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Фінансові </a:t>
            </a:r>
            <a:r>
              <a:rPr lang="uk-UA" dirty="0">
                <a:solidFill>
                  <a:schemeClr val="bg1">
                    <a:lumMod val="95000"/>
                    <a:lumOff val="5000"/>
                  </a:schemeClr>
                </a:solidFill>
                <a:latin typeface="Cambria Math" panose="02040503050406030204" pitchFamily="18" charset="0"/>
                <a:ea typeface="Cambria Math" panose="02040503050406030204" pitchFamily="18" charset="0"/>
              </a:rPr>
              <a:t>ресурси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бути достатніми для реалізації освітньо-професійної програми.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Для </a:t>
            </a:r>
            <a:r>
              <a:rPr lang="uk-UA" dirty="0">
                <a:solidFill>
                  <a:schemeClr val="bg1">
                    <a:lumMod val="95000"/>
                    <a:lumOff val="5000"/>
                  </a:schemeClr>
                </a:solidFill>
                <a:latin typeface="Cambria Math" panose="02040503050406030204" pitchFamily="18" charset="0"/>
                <a:ea typeface="Cambria Math" panose="02040503050406030204" pitchFamily="18" charset="0"/>
              </a:rPr>
              <a:t>реалізації освітньо-професійної програми має застосовуватися відповідне матеріально-технічне обладнання.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закладі освіти мають бути розроблені заходи щодо оновлення матеріально-технічної бази з метою розвитку освітньо-професійної програми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6.2. Заклад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забезпечує безоплатний доступ викладачів і здобувачів освіти до відповідної інфраструктури та інформаційних ресурсів, потрібних для навчання, методичної діяльності.</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 </a:t>
            </a:r>
            <a:r>
              <a:rPr lang="uk-UA" dirty="0">
                <a:solidFill>
                  <a:schemeClr val="bg1">
                    <a:lumMod val="95000"/>
                    <a:lumOff val="5000"/>
                  </a:schemeClr>
                </a:solidFill>
                <a:latin typeface="Cambria Math" panose="02040503050406030204" pitchFamily="18" charset="0"/>
                <a:ea typeface="Cambria Math" panose="02040503050406030204" pitchFamily="18" charset="0"/>
              </a:rPr>
              <a:t>метою реалізації освітньо-професійної програми у 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застосовуватися спеціалізовані навчальні лабораторії, комп’ютерні та прикладні програми, мультимедійне обладнання тощо.</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повинен забезпечувати здобувачів освіти соціальною інфраструктурою (спортивний зал або спортивний майданчик, їдальню, медичний пункт, гуртожиток), доступом до мережі Інтернет.</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має забезпечувати викладачів і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доступом до віртуального навчального середовища.</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9860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6.3. Освітнє середовище є безпечним для життя і здоров’я учасників освітнього процесу та дає можливість задовольнити їхні потреби, інтереси.</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Приміщення, які задіяні в освітньому процесі, мають відповідати будівельним, санітарним та пожежним нормам, вимогам для осіб з особливими потребами.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У положенні про внутрішнє забезпечення якості освіти мають бути передбачені розробка і проведення опитування серед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щодо їхніх потреб та інтересів. На засіданні методичної ради закладу мають бути розглянуті результати такого опитування та запропонована процедура їх використання.</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 освіти має вжити конкретні заходи для безпечності життя і здоров’я здобувачів освіти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6.4. Заклад освіти забезпечує освітню, організаційну, інформаційну, консультативну та соціальну підтримку здобувачів освіти.</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У положенні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про організацію освітнього процесу мають бути передбачені питання, які стосуються організації навчання і викладання (індивідуальна взаємодія викладачів, адміністрації зі здобувачами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розроблено механізми освітньої, організаційної, інформаційної, консультативної та соціальної підтримки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зокрема й підтримка осіб з особливими потребами, сформовано та реалізовано шляхи реалізації дистанційного навчання із залученням інноваційних технологій.</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Фонд бібліотеки закладу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повинен бути забезпечений підручниками, посібниками, фаховими періодичними виданнями для реалізації освітнього процесу за освітньо-професійною програмою.</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2098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6.5</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Заклад освіти створює достатні умови щодо реалізації права на освіту для осіб з особливими освітніми </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потребами</a:t>
            </a:r>
          </a:p>
          <a:p>
            <a:pPr algn="just"/>
            <a:r>
              <a:rPr lang="uk-UA" dirty="0" smtClean="0"/>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зобов’язаний створити необхідні умови для реалізації права на освіту особами з особливими освітніми потребами.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Проєктування</a:t>
            </a:r>
            <a:r>
              <a:rPr lang="uk-UA" dirty="0">
                <a:solidFill>
                  <a:schemeClr val="bg1">
                    <a:lumMod val="95000"/>
                    <a:lumOff val="5000"/>
                  </a:schemeClr>
                </a:solidFill>
                <a:latin typeface="Cambria Math" panose="02040503050406030204" pitchFamily="18" charset="0"/>
                <a:ea typeface="Cambria Math" panose="02040503050406030204" pitchFamily="18" charset="0"/>
              </a:rPr>
              <a:t>, будівництво будівель, споруд і приміщень закладів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здійснюватися з урахуванням потреб осіб з особливими освітніми потребами. До таких відносять осіб, які потребують додаткової постійної чи тимчасової підтримки в освітньому процесі з метою забезпечення їхнього права на освіту (пункт 20 частини першої статті 1 Закону України «Про освіту»).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 освіти має інформувати про право на освіту осіб з особливими освітніми потребами через правила прийому, інформацію на сайті, інші документи, які регулюють перебування осіб з особливими освітніми потребами в закладі освіти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Інформація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щодо матеріально-технічного забезпечення закладу освіти (згідно з ліцензійними умовами).</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Інформація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щодо наявності гуртожитків та вільних місць у них, розмір оплати за проживання.</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Документи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щодо доступності та реалізації права на освіту для осіб з особливими освітніми потребами.</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lvl="0"/>
            <a:r>
              <a:rPr lang="uk-UA" sz="2000" dirty="0" smtClean="0">
                <a:solidFill>
                  <a:schemeClr val="bg1">
                    <a:lumMod val="95000"/>
                    <a:lumOff val="5000"/>
                  </a:schemeClr>
                </a:solidFill>
                <a:latin typeface="Cambria Math" panose="02040503050406030204" pitchFamily="18" charset="0"/>
                <a:ea typeface="Cambria Math" panose="02040503050406030204" pitchFamily="18" charset="0"/>
              </a:rPr>
              <a:t>- За </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наявності – фото- й </a:t>
            </a:r>
            <a:r>
              <a:rPr lang="uk-UA" sz="2000" dirty="0" err="1">
                <a:solidFill>
                  <a:schemeClr val="bg1">
                    <a:lumMod val="95000"/>
                    <a:lumOff val="5000"/>
                  </a:schemeClr>
                </a:solidFill>
                <a:latin typeface="Cambria Math" panose="02040503050406030204" pitchFamily="18" charset="0"/>
                <a:ea typeface="Cambria Math" panose="02040503050406030204" pitchFamily="18" charset="0"/>
              </a:rPr>
              <a:t>відеопідтвердження</a:t>
            </a:r>
            <a:r>
              <a:rPr lang="uk-UA" sz="2000" dirty="0">
                <a:solidFill>
                  <a:schemeClr val="bg1">
                    <a:lumMod val="95000"/>
                    <a:lumOff val="5000"/>
                  </a:schemeClr>
                </a:solidFill>
                <a:latin typeface="Cambria Math" panose="02040503050406030204" pitchFamily="18" charset="0"/>
                <a:ea typeface="Cambria Math" panose="02040503050406030204" pitchFamily="18" charset="0"/>
              </a:rPr>
              <a:t> об’єктів, обладнання, матеріально-технічних комплексів окремих засобів.</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sz="2000"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a:t> </a:t>
            </a:r>
            <a:endParaRPr lang="en-US" dirty="0"/>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1003300" y="3295650"/>
            <a:ext cx="993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програмою критерію 6:</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890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вальная выноска 2"/>
          <p:cNvSpPr/>
          <p:nvPr/>
        </p:nvSpPr>
        <p:spPr>
          <a:xfrm>
            <a:off x="132556" y="1165509"/>
            <a:ext cx="4128293" cy="4078843"/>
          </a:xfrm>
          <a:prstGeom prst="wedgeEllipseCallou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32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a:t>Критерій 7. </a:t>
            </a:r>
          </a:p>
          <a:p>
            <a:pPr algn="ctr">
              <a:defRPr/>
            </a:pP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Внутрішнє </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забезпечення якості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освітньо-професійної програми</a:t>
            </a:r>
          </a:p>
        </p:txBody>
      </p:sp>
      <p:sp>
        <p:nvSpPr>
          <p:cNvPr id="4" name="Прямоугольник 3"/>
          <p:cNvSpPr/>
          <p:nvPr/>
        </p:nvSpPr>
        <p:spPr>
          <a:xfrm>
            <a:off x="4143049" y="1123090"/>
            <a:ext cx="7785100" cy="1420208"/>
          </a:xfrm>
          <a:prstGeom prst="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7.2</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Здобувачі освіти безпосередньо та через органи студентського самоврядування і профспілкові органи залучені до процесу періодичного перегляду освітньо-професійної програми та інших процедур забезпечення її якості як партнери. </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5" name="Прямоугольник 4"/>
          <p:cNvSpPr/>
          <p:nvPr/>
        </p:nvSpPr>
        <p:spPr>
          <a:xfrm>
            <a:off x="4143049" y="2756082"/>
            <a:ext cx="7785100" cy="1395022"/>
          </a:xfrm>
          <a:prstGeom prst="rect">
            <a:avLst/>
          </a:prstGeom>
          <a:solidFill>
            <a:schemeClr val="accent3">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7.3</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Внутрішня система забезпечення якості освіти забезпечує вчасний перегляд освітньо-професійної програми, реагування на виявлені недоліки в освітній діяльності з реалізації  освітньо-професійної програми, у тому числі із залученням роботодавців безпосередньо та/або через їхні об’єднання.  </a:t>
            </a:r>
            <a:endParaRPr lang="en-US" sz="1600"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3653630" y="4219120"/>
            <a:ext cx="8538370" cy="948165"/>
          </a:xfrm>
          <a:prstGeom prst="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i="1" dirty="0">
                <a:solidFill>
                  <a:schemeClr val="bg1">
                    <a:lumMod val="85000"/>
                    <a:lumOff val="15000"/>
                  </a:schemeClr>
                </a:solidFill>
                <a:latin typeface="Cambria Math" panose="02040503050406030204" pitchFamily="18" charset="0"/>
                <a:ea typeface="Cambria Math" panose="02040503050406030204" pitchFamily="18" charset="0"/>
              </a:rPr>
              <a:t>7.4. Наявна практика збору, аналізу та врахування інформації щодо кар’єрного шляху випускників.</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p:txBody>
      </p:sp>
      <p:sp>
        <p:nvSpPr>
          <p:cNvPr id="6" name="Прямоугольник 5"/>
          <p:cNvSpPr/>
          <p:nvPr/>
        </p:nvSpPr>
        <p:spPr>
          <a:xfrm>
            <a:off x="422856" y="149328"/>
            <a:ext cx="7833148" cy="1149624"/>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err="1"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7.1</a:t>
            </a:r>
            <a:r>
              <a:rPr lang="uk-UA"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95000"/>
                    <a:lumOff val="5000"/>
                  </a:schemeClr>
                </a:solidFill>
                <a:latin typeface="Cambria Math" panose="02040503050406030204" pitchFamily="18" charset="0"/>
                <a:ea typeface="Cambria Math" panose="02040503050406030204" pitchFamily="18" charset="0"/>
              </a:rPr>
              <a:t>Заклад освіти послідовно дотримується визначених ним процедур розроблення, затвердження, моніторингу та періодичного перегляду  освітньо-професійної програм</a:t>
            </a:r>
            <a:r>
              <a:rPr lang="uk-UA" dirty="0">
                <a:solidFill>
                  <a:schemeClr val="bg1">
                    <a:lumMod val="95000"/>
                    <a:lumOff val="5000"/>
                  </a:schemeClr>
                </a:solidFill>
                <a:latin typeface="Cambria Math" panose="02040503050406030204" pitchFamily="18" charset="0"/>
                <a:ea typeface="Cambria Math" panose="02040503050406030204" pitchFamily="18" charset="0"/>
              </a:rPr>
              <a:t>и.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7" name="Прямоугольник 6"/>
          <p:cNvSpPr/>
          <p:nvPr/>
        </p:nvSpPr>
        <p:spPr>
          <a:xfrm>
            <a:off x="1680882" y="5383360"/>
            <a:ext cx="9493624" cy="887131"/>
          </a:xfrm>
          <a:prstGeom prst="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err="1"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Підкритерій</a:t>
            </a:r>
            <a:r>
              <a:rPr lang="uk-UA" b="1" dirty="0" smtClean="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7.5</a:t>
            </a:r>
            <a:r>
              <a:rPr lang="uk-UA" b="1" dirty="0">
                <a:solidFill>
                  <a:schemeClr val="bg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1600" dirty="0">
                <a:solidFill>
                  <a:schemeClr val="bg1">
                    <a:lumMod val="85000"/>
                    <a:lumOff val="15000"/>
                  </a:schemeClr>
                </a:solidFill>
                <a:latin typeface="Cambria Math" panose="02040503050406030204" pitchFamily="18" charset="0"/>
                <a:ea typeface="Cambria Math" panose="02040503050406030204" pitchFamily="18" charset="0"/>
              </a:rPr>
              <a:t>Результати зовнішнього забезпечення якості фахової </a:t>
            </a:r>
            <a:r>
              <a:rPr lang="uk-UA" sz="1600"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sz="1600" dirty="0">
                <a:solidFill>
                  <a:schemeClr val="bg1">
                    <a:lumMod val="85000"/>
                    <a:lumOff val="15000"/>
                  </a:schemeClr>
                </a:solidFill>
                <a:latin typeface="Cambria Math" panose="02040503050406030204" pitchFamily="18" charset="0"/>
                <a:ea typeface="Cambria Math" panose="02040503050406030204" pitchFamily="18" charset="0"/>
              </a:rPr>
              <a:t> освіти (зокрема зауваження та пропозиції, сформульовані під час попередніх акредитацій) беруться до уваги під час перегляду  освітньо-професійної програми</a:t>
            </a:r>
            <a:endParaRPr lang="en-US" sz="1600" dirty="0"/>
          </a:p>
        </p:txBody>
      </p:sp>
    </p:spTree>
    <p:extLst>
      <p:ext uri="{BB962C8B-B14F-4D97-AF65-F5344CB8AC3E}">
        <p14:creationId xmlns:p14="http://schemas.microsoft.com/office/powerpoint/2010/main" val="5396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7. Внутрішнє забезпечення якості освітньо-професійної програми </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uk-UA" sz="2000" b="1" dirty="0">
                <a:solidFill>
                  <a:schemeClr val="bg1">
                    <a:lumMod val="95000"/>
                    <a:lumOff val="5000"/>
                  </a:schemeClr>
                </a:solidFill>
                <a:effectLst>
                  <a:outerShdw blurRad="38100" dist="38100" dir="2700000" algn="tl">
                    <a:srgbClr val="000000">
                      <a:alpha val="43137"/>
                    </a:srgbClr>
                  </a:outerShdw>
                </a:effectLst>
              </a:rPr>
              <a:t>П</a:t>
            </a:r>
            <a:r>
              <a:rPr lang="uk-UA" sz="2000" b="1" dirty="0" smtClean="0">
                <a:solidFill>
                  <a:schemeClr val="bg1">
                    <a:lumMod val="95000"/>
                    <a:lumOff val="5000"/>
                  </a:schemeClr>
                </a:solidFill>
                <a:effectLst>
                  <a:outerShdw blurRad="38100" dist="38100" dir="2700000" algn="tl">
                    <a:srgbClr val="000000">
                      <a:alpha val="43137"/>
                    </a:srgbClr>
                  </a:outerShdw>
                </a:effectLst>
              </a:rPr>
              <a:t>овнота </a:t>
            </a:r>
            <a:r>
              <a:rPr lang="uk-UA" sz="2000" b="1" dirty="0">
                <a:solidFill>
                  <a:schemeClr val="bg1">
                    <a:lumMod val="95000"/>
                    <a:lumOff val="5000"/>
                  </a:schemeClr>
                </a:solidFill>
                <a:effectLst>
                  <a:outerShdw blurRad="38100" dist="38100" dir="2700000" algn="tl">
                    <a:srgbClr val="000000">
                      <a:alpha val="43137"/>
                    </a:srgbClr>
                  </a:outerShdw>
                </a:effectLst>
              </a:rPr>
              <a:t>розкриття </a:t>
            </a:r>
            <a:r>
              <a:rPr lang="uk-UA" sz="2000" b="1" dirty="0" err="1" smtClean="0">
                <a:solidFill>
                  <a:schemeClr val="bg1">
                    <a:lumMod val="95000"/>
                    <a:lumOff val="5000"/>
                  </a:schemeClr>
                </a:solidFill>
                <a:effectLst>
                  <a:outerShdw blurRad="38100" dist="38100" dir="2700000" algn="tl">
                    <a:srgbClr val="000000">
                      <a:alpha val="43137"/>
                    </a:srgbClr>
                  </a:outerShdw>
                </a:effectLst>
              </a:rPr>
              <a:t>підкритеріїв</a:t>
            </a:r>
            <a:r>
              <a:rPr lang="uk-UA" sz="2000" b="1" dirty="0">
                <a:solidFill>
                  <a:schemeClr val="bg1">
                    <a:lumMod val="95000"/>
                    <a:lumOff val="5000"/>
                  </a:schemeClr>
                </a:solidFill>
                <a:effectLst>
                  <a:outerShdw blurRad="38100" dist="38100" dir="2700000" algn="tl">
                    <a:srgbClr val="000000">
                      <a:alpha val="43137"/>
                    </a:srgbClr>
                  </a:outerShdw>
                </a:effectLst>
              </a:rPr>
              <a:t>:</a:t>
            </a:r>
            <a:endParaRPr lang="en-US" sz="2000" b="1" dirty="0">
              <a:solidFill>
                <a:schemeClr val="bg1">
                  <a:lumMod val="95000"/>
                  <a:lumOff val="5000"/>
                </a:schemeClr>
              </a:solidFill>
              <a:effectLst>
                <a:outerShdw blurRad="38100" dist="38100" dir="2700000" algn="tl">
                  <a:srgbClr val="000000">
                    <a:alpha val="43137"/>
                  </a:srgbClr>
                </a:outerShdw>
              </a:effectLst>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7.1. Заклад освіти послідовно дотримується визначених ним </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процедур розроблення, затвердження, </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моніторингу та періодичного перегляду  освітньо-професійної програми.</a:t>
            </a:r>
            <a:r>
              <a:rPr lang="uk-UA" sz="2000"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бути наявні документи, що підтверджують моніторинг освітньо-професійних програм (положення про порядок розроблення, затвердження, моніторингу освітніх програм, положення про внутрішню систему забезпечення якості ОП, положення про організацію освітнього процесу, положення (наказ) про робочі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проєктні</a:t>
            </a:r>
            <a:r>
              <a:rPr lang="uk-UA" dirty="0">
                <a:solidFill>
                  <a:schemeClr val="bg1">
                    <a:lumMod val="95000"/>
                    <a:lumOff val="5000"/>
                  </a:schemeClr>
                </a:solidFill>
                <a:latin typeface="Cambria Math" panose="02040503050406030204" pitchFamily="18" charset="0"/>
                <a:ea typeface="Cambria Math" panose="02040503050406030204" pitchFamily="18" charset="0"/>
              </a:rPr>
              <a:t> групи/програмні комітети, звіти за результатами моніторингу тощо), моніторинг інформації щодо кар’єрного шляху випускників, які здобували фахову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передвищу</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освіту за освітньо-професійною програмою (аналіз працевлаштування, відгуки роботодавців щодо якості освітньо-професійної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положенні про внутрішню систему забезпечення якості освіти мають бути прописані чіткі правила та процедури, за якими буде здійснюватися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самооцінювання</a:t>
            </a:r>
            <a:r>
              <a:rPr lang="uk-UA" dirty="0">
                <a:solidFill>
                  <a:schemeClr val="bg1">
                    <a:lumMod val="95000"/>
                    <a:lumOff val="5000"/>
                  </a:schemeClr>
                </a:solidFill>
                <a:latin typeface="Cambria Math" panose="02040503050406030204" pitchFamily="18" charset="0"/>
                <a:ea typeface="Cambria Math" panose="02040503050406030204" pitchFamily="18" charset="0"/>
              </a:rPr>
              <a:t> і вдосконалення освітньо-професійної програми (з урахуванням опитування (анкетування) здобувачів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та участі роботодавців</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7.2. Здобувачі освіти безпосередньо та через органи студентського самоврядування і профспілкові органи залучені до процесу періодичного перегляду освітньо-професійної програми та інших процедур забезпечення її якості як партнери.</a:t>
            </a:r>
            <a:r>
              <a:rPr lang="uk-UA" sz="2000"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положенні про внутрішню систему забезпечення якості освіти мають бути передбачені періодичні опитування здобувачів, результати яких реально впливатимуть на зміст навчання і викладання. </a:t>
            </a:r>
            <a:endParaRPr lang="uk-UA"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t>	</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Заклад </a:t>
            </a:r>
            <a:r>
              <a:rPr lang="uk-UA" dirty="0">
                <a:solidFill>
                  <a:schemeClr val="bg1">
                    <a:lumMod val="95000"/>
                    <a:lumOff val="5000"/>
                  </a:schemeClr>
                </a:solidFill>
                <a:latin typeface="Cambria Math" panose="02040503050406030204" pitchFamily="18" charset="0"/>
                <a:ea typeface="Cambria Math" panose="02040503050406030204" pitchFamily="18" charset="0"/>
              </a:rPr>
              <a:t>освіти повинен мати документальне підтвердження участі здобувачів освіти та студентського самоврядування у процедурах внутрішнього забезпечення якості освітньо-професійної програми.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b="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6762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82600" y="76200"/>
            <a:ext cx="11391900" cy="1109133"/>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uk-UA" sz="2800" b="1" dirty="0">
                <a:solidFill>
                  <a:srgbClr val="002060"/>
                </a:solidFill>
                <a:latin typeface="Cambria Math" panose="02040503050406030204" pitchFamily="18" charset="0"/>
                <a:ea typeface="Cambria Math" panose="02040503050406030204" pitchFamily="18" charset="0"/>
              </a:rPr>
              <a:t>Процедура </a:t>
            </a:r>
            <a:endParaRPr lang="uk-UA" altLang="uk-UA" sz="2800" b="1" dirty="0" smtClean="0">
              <a:solidFill>
                <a:srgbClr val="002060"/>
              </a:solidFill>
              <a:latin typeface="Cambria Math" panose="02040503050406030204" pitchFamily="18" charset="0"/>
              <a:ea typeface="Cambria Math" panose="02040503050406030204" pitchFamily="18" charset="0"/>
            </a:endParaRPr>
          </a:p>
          <a:p>
            <a:pPr algn="ctr"/>
            <a:r>
              <a:rPr lang="uk-UA" altLang="uk-UA" sz="2800" b="1" dirty="0" smtClean="0">
                <a:solidFill>
                  <a:srgbClr val="002060"/>
                </a:solidFill>
                <a:latin typeface="Cambria Math" panose="02040503050406030204" pitchFamily="18" charset="0"/>
                <a:ea typeface="Cambria Math" panose="02040503050406030204" pitchFamily="18" charset="0"/>
              </a:rPr>
              <a:t>після </a:t>
            </a:r>
            <a:r>
              <a:rPr lang="uk-UA" altLang="uk-UA" sz="2800" b="1" dirty="0">
                <a:solidFill>
                  <a:srgbClr val="002060"/>
                </a:solidFill>
                <a:latin typeface="Cambria Math" panose="02040503050406030204" pitchFamily="18" charset="0"/>
                <a:ea typeface="Cambria Math" panose="02040503050406030204" pitchFamily="18" charset="0"/>
              </a:rPr>
              <a:t>реєстрації матеріалів акредитаційної справи:</a:t>
            </a:r>
          </a:p>
          <a:p>
            <a:endParaRPr lang="uk-UA" altLang="uk-UA" sz="2800" b="1" dirty="0">
              <a:solidFill>
                <a:srgbClr val="143F6A"/>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241300" y="1312333"/>
            <a:ext cx="5511800" cy="783167"/>
          </a:xfrm>
          <a:prstGeom prst="rect">
            <a:avLst/>
          </a:prstGeom>
          <a:solidFill>
            <a:schemeClr val="accent3">
              <a:lumMod val="7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Попередній аналіз поданих закладом освіти матеріалі</a:t>
            </a:r>
            <a:endParaRPr lang="en-US" b="1" dirty="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9" name="Прямоугольник 8"/>
          <p:cNvSpPr/>
          <p:nvPr/>
        </p:nvSpPr>
        <p:spPr>
          <a:xfrm>
            <a:off x="889000" y="2095501"/>
            <a:ext cx="5892800" cy="850900"/>
          </a:xfrm>
          <a:prstGeom prst="rect">
            <a:avLst/>
          </a:prstGeom>
          <a:solidFill>
            <a:schemeClr val="accent5">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Формування наказу про склад експертної групи для проведення акредитаційної експертизи</a:t>
            </a:r>
            <a:endParaRPr lang="en-US" b="1" dirty="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0" name="Прямоугольник 9"/>
          <p:cNvSpPr/>
          <p:nvPr/>
        </p:nvSpPr>
        <p:spPr>
          <a:xfrm>
            <a:off x="1663700" y="2918881"/>
            <a:ext cx="5892800" cy="675219"/>
          </a:xfrm>
          <a:prstGeom prst="rect">
            <a:avLst/>
          </a:prstGeom>
          <a:solidFill>
            <a:schemeClr val="accent3">
              <a:lumMod val="7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Проведення акредитаційної експертизи, зокрема у закладі освіти</a:t>
            </a:r>
            <a:endParaRPr lang="en-US" b="1" dirty="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1" name="Прямоугольник 10"/>
          <p:cNvSpPr/>
          <p:nvPr/>
        </p:nvSpPr>
        <p:spPr>
          <a:xfrm>
            <a:off x="2413000" y="3600980"/>
            <a:ext cx="5994400" cy="816500"/>
          </a:xfrm>
          <a:prstGeom prst="rect">
            <a:avLst/>
          </a:prstGeom>
          <a:solidFill>
            <a:schemeClr val="accent5">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Складання звіту за результатами акредитаційної експертизи</a:t>
            </a:r>
            <a:endParaRPr lang="en-US" b="1" dirty="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2" name="Прямоугольник 11"/>
          <p:cNvSpPr/>
          <p:nvPr/>
        </p:nvSpPr>
        <p:spPr>
          <a:xfrm>
            <a:off x="3200400" y="4417480"/>
            <a:ext cx="6032500" cy="814920"/>
          </a:xfrm>
          <a:prstGeom prst="rect">
            <a:avLst/>
          </a:prstGeom>
          <a:solidFill>
            <a:schemeClr val="accent3">
              <a:lumMod val="7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Ухвала рішення щодо акредитації (умовної акредитації), відмови в акредитації</a:t>
            </a:r>
            <a:endParaRPr lang="en-US" sz="2000" b="1" dirty="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Прямоугольник 13"/>
          <p:cNvSpPr/>
          <p:nvPr/>
        </p:nvSpPr>
        <p:spPr>
          <a:xfrm>
            <a:off x="3975100" y="5232400"/>
            <a:ext cx="6197600" cy="816500"/>
          </a:xfrm>
          <a:prstGeom prst="rect">
            <a:avLst/>
          </a:prstGeom>
          <a:solidFill>
            <a:schemeClr val="accent5">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err="1" smtClean="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Постакредитаційний</a:t>
            </a:r>
            <a:r>
              <a:rPr lang="uk-UA" b="1" dirty="0" smtClean="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моніторинг у разі умовної акредитації</a:t>
            </a:r>
            <a:endParaRPr lang="en-US" b="1" dirty="0">
              <a:solidFill>
                <a:schemeClr val="tx2">
                  <a:lumMod val="1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137" y="2000253"/>
            <a:ext cx="2143125" cy="2143125"/>
          </a:xfrm>
          <a:prstGeom prst="rect">
            <a:avLst/>
          </a:prstGeom>
          <a:scene3d>
            <a:camera prst="perspectiveHeroicExtremeLeftFacing"/>
            <a:lightRig rig="threePt" dir="t"/>
          </a:scene3d>
        </p:spPr>
      </p:pic>
    </p:spTree>
    <p:extLst>
      <p:ext uri="{BB962C8B-B14F-4D97-AF65-F5344CB8AC3E}">
        <p14:creationId xmlns:p14="http://schemas.microsoft.com/office/powerpoint/2010/main" val="31286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a:t>
            </a:r>
            <a:endParaRPr lang="uk-UA"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uk-UA"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7.3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Внутрішня система забезпечення якості освіти забезпечує вчасний перегляд освітньо-професійної програми, реагування на виявлені недоліки в освітній діяльності з реалізації  освітньо-професійної програми, у тому числі із залученням роботодавців безпосередньо та/або через їхні об’єднання</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 внутрішню систему забезпечення якості освіти має передбачати систему виявлення та усунення конкретних недоліків освітньо-професійної програми.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внутрішній системі забезпечення якості освіти мають бути зазначені та враховані конкретні способи реагування на певні недоліки освітньо-професійної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dirty="0">
                <a:solidFill>
                  <a:schemeClr val="bg1">
                    <a:lumMod val="95000"/>
                    <a:lumOff val="5000"/>
                  </a:schemeClr>
                </a:solidFill>
                <a:latin typeface="Cambria Math" panose="02040503050406030204" pitchFamily="18" charset="0"/>
                <a:ea typeface="Cambria Math" panose="02040503050406030204" pitchFamily="18" charset="0"/>
              </a:rPr>
              <a:t>про організацію освітнього процесу має передбачати залучення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роботодаців</a:t>
            </a:r>
            <a:r>
              <a:rPr lang="uk-UA" dirty="0">
                <a:solidFill>
                  <a:schemeClr val="bg1">
                    <a:lumMod val="95000"/>
                    <a:lumOff val="5000"/>
                  </a:schemeClr>
                </a:solidFill>
                <a:latin typeface="Cambria Math" panose="02040503050406030204" pitchFamily="18" charset="0"/>
                <a:ea typeface="Cambria Math" panose="02040503050406030204" pitchFamily="18" charset="0"/>
              </a:rPr>
              <a:t> як партнерів до моніторингу та процедур забезпечення якості освітньо-професійної програми (розробка освітньо-професійної програми, навчальних планів, безпосередня участь у навчальному процесі).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95000"/>
                    <a:lumOff val="5000"/>
                  </a:schemeClr>
                </a:solidFill>
                <a:latin typeface="Cambria Math" panose="02040503050406030204" pitchFamily="18" charset="0"/>
                <a:ea typeface="Cambria Math" panose="02040503050406030204" pitchFamily="18" charset="0"/>
              </a:rPr>
              <a:t>	У </a:t>
            </a:r>
            <a:r>
              <a:rPr lang="uk-UA" dirty="0">
                <a:solidFill>
                  <a:schemeClr val="bg1">
                    <a:lumMod val="95000"/>
                    <a:lumOff val="5000"/>
                  </a:schemeClr>
                </a:solidFill>
                <a:latin typeface="Cambria Math" panose="02040503050406030204" pitchFamily="18" charset="0"/>
                <a:ea typeface="Cambria Math" panose="02040503050406030204" pitchFamily="18" charset="0"/>
              </a:rPr>
              <a:t>закладі фахової </a:t>
            </a:r>
            <a:r>
              <a:rPr lang="uk-UA"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dirty="0">
                <a:solidFill>
                  <a:schemeClr val="bg1">
                    <a:lumMod val="95000"/>
                    <a:lumOff val="5000"/>
                  </a:schemeClr>
                </a:solidFill>
                <a:latin typeface="Cambria Math" panose="02040503050406030204" pitchFamily="18" charset="0"/>
                <a:ea typeface="Cambria Math" panose="02040503050406030204" pitchFamily="18" charset="0"/>
              </a:rPr>
              <a:t> освіти мають бути договори про співпрацю з роботодавцями, враховуючи їх залучення до практики на підприємствах та формування рекомендацій і висновків стосовно здобувачів освіти</a:t>
            </a:r>
            <a:r>
              <a:rPr lang="uk-UA" dirty="0" smtClean="0">
                <a:solidFill>
                  <a:schemeClr val="bg1">
                    <a:lumMod val="95000"/>
                    <a:lumOff val="5000"/>
                  </a:schemeClr>
                </a:solidFill>
                <a:latin typeface="Cambria Math" panose="02040503050406030204" pitchFamily="18" charset="0"/>
                <a:ea typeface="Cambria Math" panose="02040503050406030204" pitchFamily="18" charset="0"/>
              </a:rPr>
              <a:t>.</a:t>
            </a:r>
          </a:p>
          <a:p>
            <a:pPr algn="just"/>
            <a:r>
              <a:rPr lang="uk-UA" sz="2000" b="1" i="1" dirty="0">
                <a:solidFill>
                  <a:schemeClr val="bg1">
                    <a:lumMod val="85000"/>
                    <a:lumOff val="15000"/>
                  </a:schemeClr>
                </a:solidFill>
                <a:latin typeface="Cambria Math" panose="02040503050406030204" pitchFamily="18" charset="0"/>
                <a:ea typeface="Cambria Math" panose="02040503050406030204" pitchFamily="18" charset="0"/>
              </a:rPr>
              <a:t>7.4. Наявна практика збору, аналізу та врахування інформації щодо кар’єрного шляху випускників.</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	У </a:t>
            </a:r>
            <a:r>
              <a:rPr lang="uk-UA" dirty="0">
                <a:solidFill>
                  <a:schemeClr val="bg1">
                    <a:lumMod val="85000"/>
                    <a:lumOff val="15000"/>
                  </a:schemeClr>
                </a:solidFill>
                <a:latin typeface="Cambria Math" panose="02040503050406030204" pitchFamily="18" charset="0"/>
                <a:ea typeface="Cambria Math" panose="02040503050406030204" pitchFamily="18" charset="0"/>
              </a:rPr>
              <a:t>положенні про організацію освітнього процесу має бути передбачена процедура працевлаштування  здобувачів освіти, база випускників, враховуючи інформацію щодо кар’єрного шляху випускників освітньо-професійної програми, яка підкріплена листами-подяками від роботодавців, фото-,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відеозвітами</a:t>
            </a:r>
            <a:r>
              <a:rPr lang="uk-UA" dirty="0">
                <a:solidFill>
                  <a:schemeClr val="bg1">
                    <a:lumMod val="85000"/>
                    <a:lumOff val="15000"/>
                  </a:schemeClr>
                </a:solidFill>
                <a:latin typeface="Cambria Math" panose="02040503050406030204" pitchFamily="18" charset="0"/>
                <a:ea typeface="Cambria Math" panose="02040503050406030204" pitchFamily="18" charset="0"/>
              </a:rPr>
              <a:t> проведення зустрічей випускників минулих років та ін.</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sz="2000" b="1" i="1" dirty="0" smtClean="0">
                <a:solidFill>
                  <a:schemeClr val="bg1">
                    <a:lumMod val="85000"/>
                    <a:lumOff val="15000"/>
                  </a:schemeClr>
                </a:solidFill>
                <a:latin typeface="Cambria Math" panose="02040503050406030204" pitchFamily="18" charset="0"/>
                <a:ea typeface="Cambria Math" panose="02040503050406030204" pitchFamily="18" charset="0"/>
              </a:rPr>
              <a:t>7.5</a:t>
            </a:r>
            <a:r>
              <a:rPr lang="uk-UA" sz="2000" b="1" i="1" dirty="0">
                <a:solidFill>
                  <a:schemeClr val="bg1">
                    <a:lumMod val="85000"/>
                    <a:lumOff val="15000"/>
                  </a:schemeClr>
                </a:solidFill>
                <a:latin typeface="Cambria Math" panose="02040503050406030204" pitchFamily="18" charset="0"/>
                <a:ea typeface="Cambria Math" panose="02040503050406030204" pitchFamily="18" charset="0"/>
              </a:rPr>
              <a:t>. Результати зовнішнього забезпечення якості фахової </a:t>
            </a:r>
            <a:r>
              <a:rPr lang="uk-UA" sz="2000" b="1" i="1"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85000"/>
                    <a:lumOff val="15000"/>
                  </a:schemeClr>
                </a:solidFill>
                <a:latin typeface="Cambria Math" panose="02040503050406030204" pitchFamily="18" charset="0"/>
                <a:ea typeface="Cambria Math" panose="02040503050406030204" pitchFamily="18" charset="0"/>
              </a:rPr>
              <a:t> освіти (зокрема зауваження та пропозиції, сформульовані під час попередніх акредитацій) беруться до уваги під час перегляду  освітньо-професійної програми.</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	Методична </a:t>
            </a:r>
            <a:r>
              <a:rPr lang="uk-UA" dirty="0">
                <a:solidFill>
                  <a:schemeClr val="bg1">
                    <a:lumMod val="85000"/>
                    <a:lumOff val="15000"/>
                  </a:schemeClr>
                </a:solidFill>
                <a:latin typeface="Cambria Math" panose="02040503050406030204" pitchFamily="18" charset="0"/>
                <a:ea typeface="Cambria Math" panose="02040503050406030204" pitchFamily="18" charset="0"/>
              </a:rPr>
              <a:t>рада закладу освіти повинна розглядати результати зовнішнього забезпечення якості фахової </a:t>
            </a:r>
            <a:r>
              <a:rPr lang="uk-UA"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dirty="0">
                <a:solidFill>
                  <a:schemeClr val="bg1">
                    <a:lumMod val="85000"/>
                    <a:lumOff val="15000"/>
                  </a:schemeClr>
                </a:solidFill>
                <a:latin typeface="Cambria Math" panose="02040503050406030204" pitchFamily="18" charset="0"/>
                <a:ea typeface="Cambria Math" panose="02040503050406030204" pitchFamily="18" charset="0"/>
              </a:rPr>
              <a:t> освіти під час реалізації освітньо-професійної програми, відстежувати й розробляти способи врахування зауважень та пропозицій, сформульованих під час попередніх акредитацій та інституційного аудиту.</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b="1" dirty="0">
                <a:solidFill>
                  <a:schemeClr val="bg1">
                    <a:lumMod val="85000"/>
                    <a:lumOff val="15000"/>
                  </a:schemeClr>
                </a:solidFill>
                <a:latin typeface="Cambria Math" panose="02040503050406030204" pitchFamily="18" charset="0"/>
                <a:ea typeface="Cambria Math" panose="02040503050406030204" pitchFamily="18" charset="0"/>
              </a:rPr>
              <a:t>_________________________________________________</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pPr algn="just"/>
            <a:r>
              <a:rPr lang="uk-UA" i="1"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840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3">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Положення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про організацію освітнього процесу.</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про систему забезпечення якості.</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Внутрішні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нормативні документи з питань про моніторинг якості фахової </a:t>
            </a:r>
            <a:r>
              <a:rPr lang="uk-UA" sz="2400"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  освіти.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Графіки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періодичного перегляду освітньо-професійної програми.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Практика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збору, аналізу та врахування інформації щодо кар’єрного шляху випускників.</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pPr lvl="0" algn="just"/>
            <a:r>
              <a:rPr lang="uk-UA" sz="2400" dirty="0" smtClean="0">
                <a:solidFill>
                  <a:schemeClr val="bg1">
                    <a:lumMod val="95000"/>
                    <a:lumOff val="5000"/>
                  </a:schemeClr>
                </a:solidFill>
                <a:latin typeface="Cambria Math" panose="02040503050406030204" pitchFamily="18" charset="0"/>
                <a:ea typeface="Cambria Math" panose="02040503050406030204" pitchFamily="18" charset="0"/>
              </a:rPr>
              <a:t>- Результати </a:t>
            </a:r>
            <a:r>
              <a:rPr lang="uk-UA" sz="2400" dirty="0">
                <a:solidFill>
                  <a:schemeClr val="bg1">
                    <a:lumMod val="95000"/>
                    <a:lumOff val="5000"/>
                  </a:schemeClr>
                </a:solidFill>
                <a:latin typeface="Cambria Math" panose="02040503050406030204" pitchFamily="18" charset="0"/>
                <a:ea typeface="Cambria Math" panose="02040503050406030204" pitchFamily="18" charset="0"/>
              </a:rPr>
              <a:t>внутрішнього моніторингу освітньо-професійної програми.</a:t>
            </a:r>
            <a:endParaRPr lang="en-US" sz="24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dirty="0"/>
              <a:t> </a:t>
            </a:r>
            <a:endParaRPr lang="en-US" dirty="0"/>
          </a:p>
        </p:txBody>
      </p:sp>
      <p:sp>
        <p:nvSpPr>
          <p:cNvPr id="4" name="Прямоугольник 3"/>
          <p:cNvSpPr/>
          <p:nvPr/>
        </p:nvSpPr>
        <p:spPr>
          <a:xfrm>
            <a:off x="1549400" y="533400"/>
            <a:ext cx="1016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Cambria Math" panose="02040503050406030204" pitchFamily="18" charset="0"/>
                <a:ea typeface="Cambria Math" panose="02040503050406030204" pitchFamily="18" charset="0"/>
              </a:rPr>
              <a:t>Орієнтовне документальне та інформаційне підтвердження відповідності освітньо-професійної програми та освітньої діяльності за цією програмою критерію 7:</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2050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49213"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dirty="0"/>
          </a:p>
        </p:txBody>
      </p:sp>
      <p:sp>
        <p:nvSpPr>
          <p:cNvPr id="4" name="Прямоугольник 3"/>
          <p:cNvSpPr/>
          <p:nvPr/>
        </p:nvSpPr>
        <p:spPr>
          <a:xfrm>
            <a:off x="196533" y="444631"/>
            <a:ext cx="5181600" cy="914400"/>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C00000"/>
                </a:solidFill>
                <a:latin typeface="Cambria Math" panose="02040503050406030204" pitchFamily="18" charset="0"/>
                <a:ea typeface="Cambria Math" panose="02040503050406030204" pitchFamily="18" charset="0"/>
              </a:rPr>
              <a:t>ФОРМА САМООЦІНЮВАННЯ</a:t>
            </a:r>
            <a:endParaRPr lang="en-US" sz="2400" dirty="0">
              <a:solidFill>
                <a:srgbClr val="C00000"/>
              </a:solidFill>
              <a:latin typeface="Cambria Math" panose="02040503050406030204" pitchFamily="18" charset="0"/>
              <a:ea typeface="Cambria Math" panose="0204050305040603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46" y="2641861"/>
            <a:ext cx="2376487" cy="2641600"/>
          </a:xfrm>
          <a:prstGeom prst="rect">
            <a:avLst/>
          </a:prstGeom>
        </p:spPr>
      </p:pic>
      <p:graphicFrame>
        <p:nvGraphicFramePr>
          <p:cNvPr id="6" name="Таблица 5"/>
          <p:cNvGraphicFramePr>
            <a:graphicFrameLocks noGrp="1"/>
          </p:cNvGraphicFramePr>
          <p:nvPr/>
        </p:nvGraphicFramePr>
        <p:xfrm>
          <a:off x="3149283" y="3817620"/>
          <a:ext cx="5890260" cy="822960"/>
        </p:xfrm>
        <a:graphic>
          <a:graphicData uri="http://schemas.openxmlformats.org/drawingml/2006/table">
            <a:tbl>
              <a:tblPr firstRow="1" firstCol="1" bandRow="1">
                <a:tableStyleId>{5C22544A-7EE6-4342-B048-85BDC9FD1C3A}</a:tableStyleId>
              </a:tblPr>
              <a:tblGrid>
                <a:gridCol w="3060700">
                  <a:extLst>
                    <a:ext uri="{9D8B030D-6E8A-4147-A177-3AD203B41FA5}">
                      <a16:colId xmlns:a16="http://schemas.microsoft.com/office/drawing/2014/main" val="2720069194"/>
                    </a:ext>
                  </a:extLst>
                </a:gridCol>
                <a:gridCol w="2829560">
                  <a:extLst>
                    <a:ext uri="{9D8B030D-6E8A-4147-A177-3AD203B41FA5}">
                      <a16:colId xmlns:a16="http://schemas.microsoft.com/office/drawing/2014/main" val="791287667"/>
                    </a:ext>
                  </a:extLst>
                </a:gridCol>
              </a:tblGrid>
              <a:tr h="0">
                <a:tc>
                  <a:txBody>
                    <a:bodyPr/>
                    <a:lstStyle/>
                    <a:p>
                      <a:pPr>
                        <a:lnSpc>
                          <a:spcPct val="150000"/>
                        </a:lnSpc>
                        <a:spcAft>
                          <a:spcPts val="0"/>
                        </a:spcAft>
                        <a:tabLst>
                          <a:tab pos="3251835" algn="ctr"/>
                        </a:tabLst>
                      </a:pPr>
                      <a:r>
                        <a:rPr lang="uk-UA" sz="1200">
                          <a:effectLst/>
                        </a:rPr>
                        <a:t>Заклад фахової передвищої освіти</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50000"/>
                        </a:lnSpc>
                        <a:spcAft>
                          <a:spcPts val="0"/>
                        </a:spcAft>
                        <a:tabLst>
                          <a:tab pos="3251835" algn="ctr"/>
                        </a:tabLst>
                      </a:pPr>
                      <a:r>
                        <a:rPr lang="uk-UA" sz="1200">
                          <a:effectLst/>
                        </a:rPr>
                        <a:t>_____________________________</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07774366"/>
                  </a:ext>
                </a:extLst>
              </a:tr>
              <a:tr h="0">
                <a:tc>
                  <a:txBody>
                    <a:bodyPr/>
                    <a:lstStyle/>
                    <a:p>
                      <a:pPr>
                        <a:lnSpc>
                          <a:spcPct val="150000"/>
                        </a:lnSpc>
                        <a:spcAft>
                          <a:spcPts val="0"/>
                        </a:spcAft>
                        <a:tabLst>
                          <a:tab pos="3251835" algn="ctr"/>
                        </a:tabLst>
                      </a:pPr>
                      <a:r>
                        <a:rPr lang="uk-UA" sz="1200">
                          <a:effectLst/>
                        </a:rPr>
                        <a:t>Освітньо-професійна програма</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50000"/>
                        </a:lnSpc>
                        <a:spcAft>
                          <a:spcPts val="0"/>
                        </a:spcAft>
                        <a:tabLst>
                          <a:tab pos="3251835" algn="ctr"/>
                        </a:tabLst>
                      </a:pPr>
                      <a:r>
                        <a:rPr lang="uk-UA" sz="1200">
                          <a:effectLst/>
                        </a:rPr>
                        <a:t>_____________________________</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00003151"/>
                  </a:ext>
                </a:extLst>
              </a:tr>
              <a:tr h="0">
                <a:tc>
                  <a:txBody>
                    <a:bodyPr/>
                    <a:lstStyle/>
                    <a:p>
                      <a:pPr>
                        <a:lnSpc>
                          <a:spcPct val="150000"/>
                        </a:lnSpc>
                        <a:spcAft>
                          <a:spcPts val="0"/>
                        </a:spcAft>
                        <a:tabLst>
                          <a:tab pos="3251835" algn="ctr"/>
                        </a:tabLst>
                      </a:pPr>
                      <a:r>
                        <a:rPr lang="uk-UA" sz="1200">
                          <a:effectLst/>
                        </a:rPr>
                        <a:t>Спеціальність</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50000"/>
                        </a:lnSpc>
                        <a:spcAft>
                          <a:spcPts val="0"/>
                        </a:spcAft>
                        <a:tabLst>
                          <a:tab pos="3251835" algn="ctr"/>
                        </a:tabLst>
                      </a:pPr>
                      <a:r>
                        <a:rPr lang="uk-UA" sz="1200" dirty="0">
                          <a:effectLst/>
                        </a:rPr>
                        <a:t>_____________________________</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79879828"/>
                  </a:ext>
                </a:extLst>
              </a:tr>
            </a:tbl>
          </a:graphicData>
        </a:graphic>
      </p:graphicFrame>
      <p:sp>
        <p:nvSpPr>
          <p:cNvPr id="7" name="Rectangle 1"/>
          <p:cNvSpPr>
            <a:spLocks noChangeArrowheads="1"/>
          </p:cNvSpPr>
          <p:nvPr/>
        </p:nvSpPr>
        <p:spPr bwMode="auto">
          <a:xfrm>
            <a:off x="3149600" y="1368887"/>
            <a:ext cx="8661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51200" algn="ctr"/>
              </a:tabLst>
              <a:defRPr>
                <a:solidFill>
                  <a:schemeClr val="tx1"/>
                </a:solidFill>
                <a:latin typeface="Arial" panose="020B0604020202020204" pitchFamily="34" charset="0"/>
              </a:defRPr>
            </a:lvl1pPr>
            <a:lvl2pPr eaLnBrk="0" fontAlgn="base" hangingPunct="0">
              <a:spcBef>
                <a:spcPct val="0"/>
              </a:spcBef>
              <a:spcAft>
                <a:spcPct val="0"/>
              </a:spcAft>
              <a:tabLst>
                <a:tab pos="3251200" algn="ctr"/>
              </a:tabLst>
              <a:defRPr>
                <a:solidFill>
                  <a:schemeClr val="tx1"/>
                </a:solidFill>
                <a:latin typeface="Arial" panose="020B0604020202020204" pitchFamily="34" charset="0"/>
              </a:defRPr>
            </a:lvl2pPr>
            <a:lvl3pPr eaLnBrk="0" fontAlgn="base" hangingPunct="0">
              <a:spcBef>
                <a:spcPct val="0"/>
              </a:spcBef>
              <a:spcAft>
                <a:spcPct val="0"/>
              </a:spcAft>
              <a:tabLst>
                <a:tab pos="3251200" algn="ctr"/>
              </a:tabLst>
              <a:defRPr>
                <a:solidFill>
                  <a:schemeClr val="tx1"/>
                </a:solidFill>
                <a:latin typeface="Arial" panose="020B0604020202020204" pitchFamily="34" charset="0"/>
              </a:defRPr>
            </a:lvl3pPr>
            <a:lvl4pPr eaLnBrk="0" fontAlgn="base" hangingPunct="0">
              <a:spcBef>
                <a:spcPct val="0"/>
              </a:spcBef>
              <a:spcAft>
                <a:spcPct val="0"/>
              </a:spcAft>
              <a:tabLst>
                <a:tab pos="3251200" algn="ctr"/>
              </a:tabLst>
              <a:defRPr>
                <a:solidFill>
                  <a:schemeClr val="tx1"/>
                </a:solidFill>
                <a:latin typeface="Arial" panose="020B0604020202020204" pitchFamily="34" charset="0"/>
              </a:defRPr>
            </a:lvl4pPr>
            <a:lvl5pPr eaLnBrk="0" fontAlgn="base" hangingPunct="0">
              <a:spcBef>
                <a:spcPct val="0"/>
              </a:spcBef>
              <a:spcAft>
                <a:spcPct val="0"/>
              </a:spcAft>
              <a:tabLst>
                <a:tab pos="3251200" algn="ctr"/>
              </a:tabLst>
              <a:defRPr>
                <a:solidFill>
                  <a:schemeClr val="tx1"/>
                </a:solidFill>
                <a:latin typeface="Arial" panose="020B0604020202020204" pitchFamily="34" charset="0"/>
              </a:defRPr>
            </a:lvl5pPr>
            <a:lvl6pPr eaLnBrk="0" fontAlgn="base" hangingPunct="0">
              <a:spcBef>
                <a:spcPct val="0"/>
              </a:spcBef>
              <a:spcAft>
                <a:spcPct val="0"/>
              </a:spcAft>
              <a:tabLst>
                <a:tab pos="3251200" algn="ctr"/>
              </a:tabLst>
              <a:defRPr>
                <a:solidFill>
                  <a:schemeClr val="tx1"/>
                </a:solidFill>
                <a:latin typeface="Arial" panose="020B0604020202020204" pitchFamily="34" charset="0"/>
              </a:defRPr>
            </a:lvl6pPr>
            <a:lvl7pPr eaLnBrk="0" fontAlgn="base" hangingPunct="0">
              <a:spcBef>
                <a:spcPct val="0"/>
              </a:spcBef>
              <a:spcAft>
                <a:spcPct val="0"/>
              </a:spcAft>
              <a:tabLst>
                <a:tab pos="3251200" algn="ctr"/>
              </a:tabLst>
              <a:defRPr>
                <a:solidFill>
                  <a:schemeClr val="tx1"/>
                </a:solidFill>
                <a:latin typeface="Arial" panose="020B0604020202020204" pitchFamily="34" charset="0"/>
              </a:defRPr>
            </a:lvl7pPr>
            <a:lvl8pPr eaLnBrk="0" fontAlgn="base" hangingPunct="0">
              <a:spcBef>
                <a:spcPct val="0"/>
              </a:spcBef>
              <a:spcAft>
                <a:spcPct val="0"/>
              </a:spcAft>
              <a:tabLst>
                <a:tab pos="3251200" algn="ctr"/>
              </a:tabLst>
              <a:defRPr>
                <a:solidFill>
                  <a:schemeClr val="tx1"/>
                </a:solidFill>
                <a:latin typeface="Arial" panose="020B0604020202020204" pitchFamily="34" charset="0"/>
              </a:defRPr>
            </a:lvl8pPr>
            <a:lvl9pPr eaLnBrk="0" fontAlgn="base" hangingPunct="0">
              <a:spcBef>
                <a:spcPct val="0"/>
              </a:spcBef>
              <a:spcAft>
                <a:spcPct val="0"/>
              </a:spcAft>
              <a:tabLst>
                <a:tab pos="3251200"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51200" algn="ctr"/>
              </a:tabLst>
            </a:pPr>
            <a:r>
              <a:rPr kumimoji="0" lang="uk-UA" altLang="en-US" sz="2000" b="1"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САМООЦІНЮВАННЯ</a:t>
            </a:r>
            <a:r>
              <a:rPr kumimoji="0" lang="uk-UA" altLang="en-US" sz="2000" b="0"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0" i="0" u="none" strike="noStrike" cap="none" normalizeH="0" baseline="0" dirty="0" smtClean="0">
              <a:ln>
                <a:noFill/>
              </a:ln>
              <a:solidFill>
                <a:schemeClr val="bg1">
                  <a:lumMod val="95000"/>
                  <a:lumOff val="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3251200" algn="ctr"/>
              </a:tabLst>
            </a:pPr>
            <a:r>
              <a:rPr kumimoji="0" lang="uk-UA" altLang="en-US" sz="2000" b="1"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освітньо-професійної програми фахової </a:t>
            </a:r>
            <a:r>
              <a:rPr kumimoji="0" lang="uk-UA" altLang="en-US" sz="2000" b="1" i="0" u="none" strike="noStrike" cap="none" normalizeH="0" baseline="0" dirty="0" err="1"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передвищої</a:t>
            </a:r>
            <a:r>
              <a:rPr kumimoji="0" lang="uk-UA" altLang="en-US" sz="2000" b="1"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освіти</a:t>
            </a:r>
            <a:endParaRPr kumimoji="0" lang="en-US" altLang="en-US" sz="2000" b="1" i="0" u="none" strike="noStrike" cap="none" normalizeH="0" baseline="0" dirty="0" smtClean="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1" u="none" strike="noStrike" cap="none" normalizeH="0" baseline="0" dirty="0" err="1"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Самооцінювання</a:t>
            </a:r>
            <a:r>
              <a:rPr kumimoji="0" lang="uk-UA" altLang="en-US" b="0" i="1"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є частиною акредитаційної справи, поданої до Державної служби якості освіти України для акредитації зазначеної вище освітньо-професійної</a:t>
            </a:r>
            <a:r>
              <a:rPr kumimoji="0" lang="uk-UA" altLang="en-US" b="0" i="1" u="none" strike="noStrike" cap="none" normalizeH="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en-US" b="0" i="1"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програми фахової </a:t>
            </a:r>
            <a:r>
              <a:rPr kumimoji="0" lang="uk-UA" altLang="en-US" b="0" i="1" u="none" strike="noStrike" cap="none" normalizeH="0" baseline="0" dirty="0" err="1"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передвищої</a:t>
            </a:r>
            <a:r>
              <a:rPr kumimoji="0" lang="uk-UA" altLang="en-US" b="0" i="1"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освіти. </a:t>
            </a:r>
          </a:p>
          <a:p>
            <a:r>
              <a:rPr lang="uk-UA" sz="1600" i="1" dirty="0">
                <a:solidFill>
                  <a:schemeClr val="bg1">
                    <a:lumMod val="95000"/>
                    <a:lumOff val="5000"/>
                  </a:schemeClr>
                </a:solidFill>
                <a:latin typeface="Cambria Math" panose="02040503050406030204" pitchFamily="18" charset="0"/>
                <a:ea typeface="Cambria Math" panose="02040503050406030204" pitchFamily="18" charset="0"/>
              </a:rPr>
              <a:t>Заклад фахової </a:t>
            </a:r>
            <a:r>
              <a:rPr lang="uk-UA" sz="1600"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1600" i="1" dirty="0">
                <a:solidFill>
                  <a:schemeClr val="bg1">
                    <a:lumMod val="95000"/>
                    <a:lumOff val="5000"/>
                  </a:schemeClr>
                </a:solidFill>
                <a:latin typeface="Cambria Math" panose="02040503050406030204" pitchFamily="18" charset="0"/>
                <a:ea typeface="Cambria Math" panose="02040503050406030204" pitchFamily="18" charset="0"/>
              </a:rPr>
              <a:t> освіти відповідальний за підготовку і зміст </a:t>
            </a:r>
            <a:r>
              <a:rPr lang="uk-UA" sz="1600" i="1" dirty="0" err="1">
                <a:solidFill>
                  <a:schemeClr val="bg1">
                    <a:lumMod val="95000"/>
                    <a:lumOff val="5000"/>
                  </a:schemeClr>
                </a:solidFill>
                <a:latin typeface="Cambria Math" panose="02040503050406030204" pitchFamily="18" charset="0"/>
                <a:ea typeface="Cambria Math" panose="02040503050406030204" pitchFamily="18" charset="0"/>
              </a:rPr>
              <a:t>самооцінювання</a:t>
            </a:r>
            <a:r>
              <a:rPr lang="uk-UA" sz="1600" i="1" dirty="0">
                <a:solidFill>
                  <a:schemeClr val="bg1">
                    <a:lumMod val="95000"/>
                    <a:lumOff val="5000"/>
                  </a:schemeClr>
                </a:solidFill>
                <a:latin typeface="Cambria Math" panose="02040503050406030204" pitchFamily="18" charset="0"/>
                <a:ea typeface="Cambria Math" panose="02040503050406030204" pitchFamily="18" charset="0"/>
              </a:rPr>
              <a:t> освітньо-професійної програми, яку подає на акредитацію</a:t>
            </a:r>
            <a:r>
              <a:rPr lang="uk-UA" i="1" dirty="0"/>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lang="uk-UA" altLang="en-US" i="1" dirty="0">
              <a:solidFill>
                <a:schemeClr val="bg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kumimoji="0" lang="en-US" altLang="en-US" b="0" i="0" u="none" strike="noStrike" cap="none" normalizeH="0" baseline="0" dirty="0" smtClean="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kumimoji="0" lang="en-US" altLang="en-US" b="0" i="0" u="none" strike="noStrike" cap="none" normalizeH="0" baseline="0" dirty="0" smtClean="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kumimoji="0" lang="uk-UA" altLang="en-US" b="1"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lang="uk-UA" altLang="en-US" b="1" dirty="0">
              <a:solidFill>
                <a:schemeClr val="bg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endParaRPr kumimoji="0" lang="uk-UA" altLang="en-US" b="1" i="0" u="none" strike="noStrike" cap="none" normalizeH="0" baseline="0" dirty="0" smtClean="0">
              <a:ln>
                <a:noFill/>
              </a:ln>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uk-UA" sz="1600" b="1" i="1" dirty="0">
                <a:solidFill>
                  <a:schemeClr val="bg1">
                    <a:lumMod val="95000"/>
                    <a:lumOff val="5000"/>
                  </a:schemeClr>
                </a:solidFill>
                <a:latin typeface="Cambria Math" panose="02040503050406030204" pitchFamily="18" charset="0"/>
                <a:ea typeface="Cambria Math" panose="02040503050406030204" pitchFamily="18" charset="0"/>
              </a:rPr>
              <a:t>Використані скорочення</a:t>
            </a:r>
            <a:r>
              <a:rPr lang="uk-UA" sz="16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uk-UA" altLang="en-US" b="1" dirty="0">
              <a:solidFill>
                <a:schemeClr val="bg1">
                  <a:lumMod val="95000"/>
                  <a:lumOff val="5000"/>
                </a:schemeClr>
              </a:solidFill>
              <a:latin typeface="Cambria Math" panose="02040503050406030204" pitchFamily="18" charset="0"/>
              <a:ea typeface="Cambria Math"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ВСП</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 – відокремлений структурний підрозділ </a:t>
            </a:r>
            <a:endParaRPr kumimoji="0" lang="en-US"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ОПП </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 освітньо-професійна програма</a:t>
            </a:r>
            <a:endParaRPr kumimoji="0" lang="en-US"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ID</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 – ідентифікатор </a:t>
            </a:r>
            <a:endParaRPr kumimoji="0" lang="en-US"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ЄДЕБО </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 Єдина державна електронна база з питань освіти  </a:t>
            </a:r>
            <a:endParaRPr kumimoji="0" lang="en-US"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51200" algn="ctr"/>
              </a:tabLst>
            </a:pPr>
            <a:r>
              <a:rPr kumimoji="0" lang="uk-UA" altLang="en-US" b="1"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ЄКТС </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 Європейська  кредитна </a:t>
            </a:r>
            <a:r>
              <a:rPr kumimoji="0" lang="uk-UA" altLang="en-US" b="0" i="0" u="none" strike="noStrike" cap="none" normalizeH="0" baseline="0" dirty="0" err="1"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трансферно</a:t>
            </a:r>
            <a:r>
              <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cs typeface="Times New Roman" panose="02020603050405020304" pitchFamily="18" charset="0"/>
              </a:rPr>
              <a:t>-накопичувальна система</a:t>
            </a:r>
            <a:endParaRPr kumimoji="0" lang="uk-UA" altLang="en-US" b="0" i="0" u="none" strike="noStrike" cap="none" normalizeH="0" baseline="0" dirty="0" smtClean="0">
              <a:ln>
                <a:noFill/>
              </a:ln>
              <a:solidFill>
                <a:schemeClr val="bg1">
                  <a:lumMod val="95000"/>
                  <a:lumOff val="5000"/>
                </a:schemeClr>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0364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552213217"/>
              </p:ext>
            </p:extLst>
          </p:nvPr>
        </p:nvGraphicFramePr>
        <p:xfrm>
          <a:off x="1104900" y="1437002"/>
          <a:ext cx="9888220" cy="5294000"/>
        </p:xfrm>
        <a:graphic>
          <a:graphicData uri="http://schemas.openxmlformats.org/drawingml/2006/table">
            <a:tbl>
              <a:tblPr firstRow="1" bandRow="1">
                <a:tableStyleId>{5C22544A-7EE6-4342-B048-85BDC9FD1C3A}</a:tableStyleId>
              </a:tblPr>
              <a:tblGrid>
                <a:gridCol w="4944110">
                  <a:extLst>
                    <a:ext uri="{9D8B030D-6E8A-4147-A177-3AD203B41FA5}">
                      <a16:colId xmlns:a16="http://schemas.microsoft.com/office/drawing/2014/main" val="956244908"/>
                    </a:ext>
                  </a:extLst>
                </a:gridCol>
                <a:gridCol w="4944110">
                  <a:extLst>
                    <a:ext uri="{9D8B030D-6E8A-4147-A177-3AD203B41FA5}">
                      <a16:colId xmlns:a16="http://schemas.microsoft.com/office/drawing/2014/main" val="1573156077"/>
                    </a:ext>
                  </a:extLst>
                </a:gridCol>
              </a:tblGrid>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Реєстраційний номер ЗФПО у ЄДЕБО</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a:p>
                  </a:txBody>
                  <a:tcPr>
                    <a:solidFill>
                      <a:schemeClr val="accent4">
                        <a:lumMod val="60000"/>
                        <a:lumOff val="40000"/>
                      </a:schemeClr>
                    </a:solidFill>
                  </a:tcPr>
                </a:tc>
                <a:extLst>
                  <a:ext uri="{0D108BD9-81ED-4DB2-BD59-A6C34878D82A}">
                    <a16:rowId xmlns:a16="http://schemas.microsoft.com/office/drawing/2014/main" val="199002721"/>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Найменування ЗФПО</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3075454926"/>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Ідентифікаційний код ЗФПО </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3753973523"/>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Ідентифікаційний код ЗФПО </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4255427390"/>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Реєстраційний номер ВСП ЗФПО у ЄДЕБО</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2011473530"/>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Найменування ВСП ЗФПО</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3937269537"/>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Ідентифікаційний код ВСП ЗФПО</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3138424190"/>
                  </a:ext>
                </a:extLst>
              </a:tr>
              <a:tr h="661750">
                <a:tc>
                  <a:txBody>
                    <a:bodyPr/>
                    <a:lstStyle/>
                    <a:p>
                      <a:pPr algn="l"/>
                      <a:r>
                        <a:rPr lang="uk-UA" sz="1800" b="1" kern="1200" dirty="0" smtClean="0">
                          <a:solidFill>
                            <a:schemeClr val="bg1">
                              <a:lumMod val="95000"/>
                              <a:lumOff val="5000"/>
                            </a:schemeClr>
                          </a:solidFill>
                          <a:effectLst/>
                          <a:latin typeface="Cambria Math" panose="02040503050406030204" pitchFamily="18" charset="0"/>
                          <a:ea typeface="Cambria Math" panose="02040503050406030204" pitchFamily="18" charset="0"/>
                          <a:cs typeface="+mn-cs"/>
                        </a:rPr>
                        <a:t>Керівник ВСП ЗФПО</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tc>
                  <a:txBody>
                    <a:bodyPr/>
                    <a:lstStyle/>
                    <a:p>
                      <a:pPr algn="l"/>
                      <a:endParaRPr lang="en-US" dirty="0"/>
                    </a:p>
                  </a:txBody>
                  <a:tcPr>
                    <a:solidFill>
                      <a:schemeClr val="accent4">
                        <a:lumMod val="60000"/>
                        <a:lumOff val="40000"/>
                      </a:schemeClr>
                    </a:solidFill>
                  </a:tcPr>
                </a:tc>
                <a:extLst>
                  <a:ext uri="{0D108BD9-81ED-4DB2-BD59-A6C34878D82A}">
                    <a16:rowId xmlns:a16="http://schemas.microsoft.com/office/drawing/2014/main" val="4290950021"/>
                  </a:ext>
                </a:extLst>
              </a:tr>
            </a:tbl>
          </a:graphicData>
        </a:graphic>
      </p:graphicFrame>
      <p:sp>
        <p:nvSpPr>
          <p:cNvPr id="8" name="Прямоугольник 7"/>
          <p:cNvSpPr/>
          <p:nvPr/>
        </p:nvSpPr>
        <p:spPr>
          <a:xfrm>
            <a:off x="381000" y="558800"/>
            <a:ext cx="11557000" cy="8782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bg1">
                    <a:lumMod val="95000"/>
                    <a:lumOff val="5000"/>
                  </a:schemeClr>
                </a:solidFill>
                <a:latin typeface="Cambria Math" panose="02040503050406030204" pitchFamily="18" charset="0"/>
                <a:ea typeface="Cambria Math" panose="02040503050406030204" pitchFamily="18" charset="0"/>
              </a:rPr>
              <a:t>І. Інформація про заклад фахової </a:t>
            </a:r>
            <a:r>
              <a:rPr lang="uk-UA" sz="2000" b="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освіти / відокремлений структурний підрозділ закладу фахової </a:t>
            </a:r>
            <a:r>
              <a:rPr lang="uk-UA" sz="2000" b="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освіти</a:t>
            </a:r>
          </a:p>
        </p:txBody>
      </p:sp>
    </p:spTree>
    <p:extLst>
      <p:ext uri="{BB962C8B-B14F-4D97-AF65-F5344CB8AC3E}">
        <p14:creationId xmlns:p14="http://schemas.microsoft.com/office/powerpoint/2010/main" val="173329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381000" y="76201"/>
            <a:ext cx="11557000" cy="8604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endParaRPr>
          </a:p>
          <a:p>
            <a:r>
              <a:rPr lang="uk-UA" sz="2000" b="1" dirty="0" smtClean="0">
                <a:solidFill>
                  <a:schemeClr val="bg1">
                    <a:lumMod val="95000"/>
                    <a:lumOff val="5000"/>
                  </a:schemeClr>
                </a:solidFill>
                <a:latin typeface="Cambria Math" panose="02040503050406030204" pitchFamily="18" charset="0"/>
                <a:ea typeface="Cambria Math" panose="02040503050406030204" pitchFamily="18" charset="0"/>
              </a:rPr>
              <a:t>ІІ</a:t>
            </a:r>
            <a:r>
              <a:rPr lang="uk-UA" sz="2000" b="1" dirty="0">
                <a:solidFill>
                  <a:schemeClr val="bg1">
                    <a:lumMod val="95000"/>
                    <a:lumOff val="5000"/>
                  </a:schemeClr>
                </a:solidFill>
                <a:latin typeface="Cambria Math" panose="02040503050406030204" pitchFamily="18" charset="0"/>
                <a:ea typeface="Cambria Math" panose="02040503050406030204" pitchFamily="18" charset="0"/>
              </a:rPr>
              <a:t>. Загальна інформація про освітньо-професійну програму, що акредитується</a:t>
            </a:r>
            <a:endParaRPr lang="en-US" sz="2000"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dirty="0" smtClean="0"/>
              <a:t>інформація </a:t>
            </a:r>
            <a:r>
              <a:rPr lang="uk-UA" b="1" dirty="0"/>
              <a:t>про освітньо-професійну програму, що акредитується</a:t>
            </a:r>
            <a:endParaRPr lang="en-US" dirty="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2678382651"/>
              </p:ext>
            </p:extLst>
          </p:nvPr>
        </p:nvGraphicFramePr>
        <p:xfrm>
          <a:off x="927100" y="936621"/>
          <a:ext cx="10718800" cy="5800353"/>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2896287014"/>
                    </a:ext>
                  </a:extLst>
                </a:gridCol>
                <a:gridCol w="5359400">
                  <a:extLst>
                    <a:ext uri="{9D8B030D-6E8A-4147-A177-3AD203B41FA5}">
                      <a16:colId xmlns:a16="http://schemas.microsoft.com/office/drawing/2014/main" val="684668582"/>
                    </a:ext>
                  </a:extLst>
                </a:gridCol>
              </a:tblGrid>
              <a:tr h="592728">
                <a:tc>
                  <a:txBody>
                    <a:bodyPr/>
                    <a:lstStyle/>
                    <a:p>
                      <a:pPr>
                        <a:lnSpc>
                          <a:spcPct val="150000"/>
                        </a:lnSpc>
                        <a:spcAft>
                          <a:spcPts val="0"/>
                        </a:spcAft>
                      </a:pPr>
                      <a:r>
                        <a:rPr lang="uk-UA" sz="1800" b="1" dirty="0">
                          <a:solidFill>
                            <a:schemeClr val="bg1">
                              <a:lumMod val="95000"/>
                              <a:lumOff val="5000"/>
                            </a:schemeClr>
                          </a:solidFill>
                          <a:effectLst/>
                          <a:latin typeface="Cambria Math" panose="02040503050406030204" pitchFamily="18" charset="0"/>
                          <a:ea typeface="Cambria Math" panose="02040503050406030204" pitchFamily="18" charset="0"/>
                        </a:rPr>
                        <a:t>ID ОПП у ЄДЕБО</a:t>
                      </a:r>
                      <a:endParaRPr lang="en-US" sz="1800" b="1"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2146013994"/>
                  </a:ext>
                </a:extLst>
              </a:tr>
              <a:tr h="592728">
                <a:tc>
                  <a:txBody>
                    <a:bodyPr/>
                    <a:lstStyle/>
                    <a:p>
                      <a:pPr>
                        <a:lnSpc>
                          <a:spcPct val="150000"/>
                        </a:lnSpc>
                        <a:spcAft>
                          <a:spcPts val="0"/>
                        </a:spcAft>
                      </a:pPr>
                      <a:r>
                        <a:rPr lang="uk-UA" sz="1800" b="1" dirty="0">
                          <a:effectLst/>
                          <a:latin typeface="Cambria Math" panose="02040503050406030204" pitchFamily="18" charset="0"/>
                          <a:ea typeface="Cambria Math" panose="02040503050406030204" pitchFamily="18" charset="0"/>
                        </a:rPr>
                        <a:t>Назва ОПП</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891884571"/>
                  </a:ext>
                </a:extLst>
              </a:tr>
              <a:tr h="592728">
                <a:tc>
                  <a:txBody>
                    <a:bodyPr/>
                    <a:lstStyle/>
                    <a:p>
                      <a:pPr>
                        <a:lnSpc>
                          <a:spcPct val="150000"/>
                        </a:lnSpc>
                        <a:spcAft>
                          <a:spcPts val="0"/>
                        </a:spcAft>
                      </a:pPr>
                      <a:r>
                        <a:rPr lang="uk-UA" sz="1800" b="1" dirty="0">
                          <a:effectLst/>
                          <a:latin typeface="Cambria Math" panose="02040503050406030204" pitchFamily="18" charset="0"/>
                          <a:ea typeface="Cambria Math" panose="02040503050406030204" pitchFamily="18" charset="0"/>
                        </a:rPr>
                        <a:t>Спеціальність</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066435992"/>
                  </a:ext>
                </a:extLst>
              </a:tr>
              <a:tr h="592728">
                <a:tc>
                  <a:txBody>
                    <a:bodyPr/>
                    <a:lstStyle/>
                    <a:p>
                      <a:pPr>
                        <a:lnSpc>
                          <a:spcPct val="150000"/>
                        </a:lnSpc>
                        <a:spcAft>
                          <a:spcPts val="0"/>
                        </a:spcAft>
                      </a:pPr>
                      <a:r>
                        <a:rPr lang="uk-UA" sz="1800" b="1" dirty="0">
                          <a:effectLst/>
                          <a:latin typeface="Cambria Math" panose="02040503050406030204" pitchFamily="18" charset="0"/>
                          <a:ea typeface="Cambria Math" panose="02040503050406030204" pitchFamily="18" charset="0"/>
                        </a:rPr>
                        <a:t>Галузь знань</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598519249"/>
                  </a:ext>
                </a:extLst>
              </a:tr>
              <a:tr h="592728">
                <a:tc>
                  <a:txBody>
                    <a:bodyPr/>
                    <a:lstStyle/>
                    <a:p>
                      <a:pPr>
                        <a:lnSpc>
                          <a:spcPct val="150000"/>
                        </a:lnSpc>
                        <a:spcAft>
                          <a:spcPts val="0"/>
                        </a:spcAft>
                      </a:pPr>
                      <a:r>
                        <a:rPr lang="uk-UA" sz="1800" b="1" dirty="0">
                          <a:effectLst/>
                          <a:latin typeface="Cambria Math" panose="02040503050406030204" pitchFamily="18" charset="0"/>
                          <a:ea typeface="Cambria Math" panose="02040503050406030204" pitchFamily="18" charset="0"/>
                        </a:rPr>
                        <a:t>Спеціалізація (за наявності)</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892511049"/>
                  </a:ext>
                </a:extLst>
              </a:tr>
              <a:tr h="592728">
                <a:tc>
                  <a:txBody>
                    <a:bodyPr/>
                    <a:lstStyle/>
                    <a:p>
                      <a:pPr>
                        <a:lnSpc>
                          <a:spcPct val="150000"/>
                        </a:lnSpc>
                        <a:spcAft>
                          <a:spcPts val="0"/>
                        </a:spcAft>
                      </a:pPr>
                      <a:r>
                        <a:rPr lang="uk-UA" sz="1800" b="1" dirty="0">
                          <a:effectLst/>
                          <a:latin typeface="Cambria Math" panose="02040503050406030204" pitchFamily="18" charset="0"/>
                          <a:ea typeface="Cambria Math" panose="02040503050406030204" pitchFamily="18" charset="0"/>
                        </a:rPr>
                        <a:t>Місце провадження освітньої діяльності за ОПП</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364185830"/>
                  </a:ext>
                </a:extLst>
              </a:tr>
              <a:tr h="747995">
                <a:tc>
                  <a:txBody>
                    <a:bodyPr/>
                    <a:lstStyle/>
                    <a:p>
                      <a:pPr>
                        <a:lnSpc>
                          <a:spcPct val="100000"/>
                        </a:lnSpc>
                        <a:spcAft>
                          <a:spcPts val="0"/>
                        </a:spcAft>
                      </a:pPr>
                      <a:r>
                        <a:rPr lang="uk-UA" sz="1800" b="1" dirty="0">
                          <a:effectLst/>
                          <a:latin typeface="Cambria Math" panose="02040503050406030204" pitchFamily="18" charset="0"/>
                          <a:ea typeface="Cambria Math" panose="02040503050406030204" pitchFamily="18" charset="0"/>
                        </a:rPr>
                        <a:t>Керівник підрозділу, відповідального за ОПП </a:t>
                      </a:r>
                      <a:r>
                        <a:rPr lang="uk-UA" sz="1800" b="1" i="1" dirty="0">
                          <a:effectLst/>
                          <a:latin typeface="Cambria Math" panose="02040503050406030204" pitchFamily="18" charset="0"/>
                          <a:ea typeface="Cambria Math" panose="02040503050406030204" pitchFamily="18" charset="0"/>
                        </a:rPr>
                        <a:t>(ПІБ, посада)</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429058124"/>
                  </a:ext>
                </a:extLst>
              </a:tr>
              <a:tr h="747995">
                <a:tc>
                  <a:txBody>
                    <a:bodyPr/>
                    <a:lstStyle/>
                    <a:p>
                      <a:pPr>
                        <a:lnSpc>
                          <a:spcPct val="100000"/>
                        </a:lnSpc>
                        <a:spcAft>
                          <a:spcPts val="0"/>
                        </a:spcAft>
                      </a:pPr>
                      <a:r>
                        <a:rPr lang="uk-UA" sz="1800" b="1" dirty="0">
                          <a:effectLst/>
                          <a:latin typeface="Cambria Math" panose="02040503050406030204" pitchFamily="18" charset="0"/>
                          <a:ea typeface="Cambria Math" panose="02040503050406030204" pitchFamily="18" charset="0"/>
                        </a:rPr>
                        <a:t>Електронна адреса керівника підрозділу, відповідального за ОПП</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35444883"/>
                  </a:ext>
                </a:extLst>
              </a:tr>
              <a:tr h="747995">
                <a:tc>
                  <a:txBody>
                    <a:bodyPr/>
                    <a:lstStyle/>
                    <a:p>
                      <a:pPr>
                        <a:lnSpc>
                          <a:spcPct val="100000"/>
                        </a:lnSpc>
                        <a:spcAft>
                          <a:spcPts val="0"/>
                        </a:spcAft>
                      </a:pPr>
                      <a:r>
                        <a:rPr lang="uk-UA" sz="1800" b="1" dirty="0">
                          <a:effectLst/>
                          <a:latin typeface="Cambria Math" panose="02040503050406030204" pitchFamily="18" charset="0"/>
                          <a:ea typeface="Cambria Math" panose="02040503050406030204" pitchFamily="18" charset="0"/>
                        </a:rPr>
                        <a:t>Контактні телефони керівника підрозділу, відповідального за ОПП</a:t>
                      </a: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527453262"/>
                  </a:ext>
                </a:extLst>
              </a:tr>
            </a:tbl>
          </a:graphicData>
        </a:graphic>
      </p:graphicFrame>
    </p:spTree>
    <p:extLst>
      <p:ext uri="{BB962C8B-B14F-4D97-AF65-F5344CB8AC3E}">
        <p14:creationId xmlns:p14="http://schemas.microsoft.com/office/powerpoint/2010/main" val="239030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8" name="Прямоугольник 7"/>
          <p:cNvSpPr/>
          <p:nvPr/>
        </p:nvSpPr>
        <p:spPr>
          <a:xfrm>
            <a:off x="381000" y="76201"/>
            <a:ext cx="11557000" cy="757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endParaRPr>
          </a:p>
          <a:p>
            <a:r>
              <a:rPr lang="uk-UA" b="1" dirty="0">
                <a:solidFill>
                  <a:schemeClr val="bg1">
                    <a:lumMod val="95000"/>
                    <a:lumOff val="5000"/>
                  </a:schemeClr>
                </a:solidFill>
                <a:latin typeface="Cambria Math" panose="02040503050406030204" pitchFamily="18" charset="0"/>
                <a:ea typeface="Cambria Math" panose="02040503050406030204" pitchFamily="18" charset="0"/>
              </a:rPr>
              <a:t>ІІІ. Інформація щодо форми й термінів навчання на освітньо-професійній </a:t>
            </a:r>
            <a:r>
              <a:rPr lang="uk-UA" b="1" dirty="0" smtClean="0">
                <a:solidFill>
                  <a:schemeClr val="bg1">
                    <a:lumMod val="95000"/>
                    <a:lumOff val="5000"/>
                  </a:schemeClr>
                </a:solidFill>
                <a:latin typeface="Cambria Math" panose="02040503050406030204" pitchFamily="18" charset="0"/>
                <a:ea typeface="Cambria Math" panose="02040503050406030204" pitchFamily="18" charset="0"/>
              </a:rPr>
              <a:t>програмі</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1716896605"/>
              </p:ext>
            </p:extLst>
          </p:nvPr>
        </p:nvGraphicFramePr>
        <p:xfrm>
          <a:off x="927100" y="936621"/>
          <a:ext cx="10718800" cy="1778184"/>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2896287014"/>
                    </a:ext>
                  </a:extLst>
                </a:gridCol>
                <a:gridCol w="5359400">
                  <a:extLst>
                    <a:ext uri="{9D8B030D-6E8A-4147-A177-3AD203B41FA5}">
                      <a16:colId xmlns:a16="http://schemas.microsoft.com/office/drawing/2014/main" val="684668582"/>
                    </a:ext>
                  </a:extLst>
                </a:gridCol>
              </a:tblGrid>
              <a:tr h="592728">
                <a:tc>
                  <a:txBody>
                    <a:bodyPr/>
                    <a:lstStyle/>
                    <a:p>
                      <a:pPr algn="ctr">
                        <a:lnSpc>
                          <a:spcPct val="150000"/>
                        </a:lnSpc>
                        <a:spcAft>
                          <a:spcPts val="0"/>
                        </a:spcAft>
                      </a:pPr>
                      <a:r>
                        <a:rPr lang="uk-UA" sz="1800" dirty="0">
                          <a:effectLst/>
                          <a:latin typeface="Cambria Math" panose="02040503050406030204" pitchFamily="18" charset="0"/>
                          <a:ea typeface="Cambria Math" panose="02040503050406030204" pitchFamily="18" charset="0"/>
                        </a:rPr>
                        <a:t>Форма здобуття освіти</a:t>
                      </a:r>
                      <a:endParaRPr lang="en-US" sz="1800" dirty="0">
                        <a:effectLst/>
                        <a:latin typeface="Cambria Math" panose="02040503050406030204" pitchFamily="18" charset="0"/>
                        <a:ea typeface="Cambria Math" panose="02040503050406030204" pitchFamily="18" charset="0"/>
                      </a:endParaRPr>
                    </a:p>
                  </a:txBody>
                  <a:tcPr marL="57150" marR="43815" marT="16510" marB="0">
                    <a:solidFill>
                      <a:schemeClr val="accent6">
                        <a:lumMod val="75000"/>
                      </a:schemeClr>
                    </a:solidFill>
                  </a:tcPr>
                </a:tc>
                <a:tc>
                  <a:txBody>
                    <a:bodyPr/>
                    <a:lstStyle/>
                    <a:p>
                      <a:pPr marL="91440" algn="ctr">
                        <a:lnSpc>
                          <a:spcPct val="150000"/>
                        </a:lnSpc>
                        <a:spcAft>
                          <a:spcPts val="0"/>
                        </a:spcAft>
                      </a:pPr>
                      <a:r>
                        <a:rPr lang="uk-UA" sz="1800" dirty="0">
                          <a:effectLst/>
                          <a:latin typeface="Cambria Math" panose="02040503050406030204" pitchFamily="18" charset="0"/>
                          <a:ea typeface="Cambria Math" panose="02040503050406030204" pitchFamily="18" charset="0"/>
                        </a:rPr>
                        <a:t>Термін навчання</a:t>
                      </a:r>
                      <a:endParaRPr lang="en-US" sz="1800" dirty="0">
                        <a:effectLst/>
                        <a:latin typeface="Cambria Math" panose="02040503050406030204" pitchFamily="18" charset="0"/>
                        <a:ea typeface="Cambria Math" panose="02040503050406030204" pitchFamily="18" charset="0"/>
                      </a:endParaRPr>
                    </a:p>
                  </a:txBody>
                  <a:tcPr marL="57150" marR="43815" marT="16510" marB="0">
                    <a:solidFill>
                      <a:schemeClr val="accent6">
                        <a:lumMod val="75000"/>
                      </a:schemeClr>
                    </a:solidFill>
                  </a:tcPr>
                </a:tc>
                <a:extLst>
                  <a:ext uri="{0D108BD9-81ED-4DB2-BD59-A6C34878D82A}">
                    <a16:rowId xmlns:a16="http://schemas.microsoft.com/office/drawing/2014/main" val="2146013994"/>
                  </a:ext>
                </a:extLst>
              </a:tr>
              <a:tr h="592728">
                <a:tc>
                  <a:txBody>
                    <a:bodyPr/>
                    <a:lstStyle/>
                    <a:p>
                      <a:pPr>
                        <a:lnSpc>
                          <a:spcPct val="150000"/>
                        </a:lnSpc>
                        <a:spcAft>
                          <a:spcPts val="0"/>
                        </a:spcAft>
                      </a:pP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891884571"/>
                  </a:ext>
                </a:extLst>
              </a:tr>
              <a:tr h="592728">
                <a:tc>
                  <a:txBody>
                    <a:bodyPr/>
                    <a:lstStyle/>
                    <a:p>
                      <a:pPr>
                        <a:lnSpc>
                          <a:spcPct val="150000"/>
                        </a:lnSpc>
                        <a:spcAft>
                          <a:spcPts val="0"/>
                        </a:spcAft>
                      </a:pPr>
                      <a:endParaRPr lang="en-US" sz="1800" b="1" dirty="0">
                        <a:effectLst/>
                        <a:latin typeface="Cambria Math" panose="02040503050406030204" pitchFamily="18" charset="0"/>
                        <a:ea typeface="Cambria Math" panose="02040503050406030204" pitchFamily="18" charset="0"/>
                      </a:endParaRPr>
                    </a:p>
                  </a:txBody>
                  <a:tcPr marL="57150" marR="43815" marT="1651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066435992"/>
                  </a:ext>
                </a:extLst>
              </a:tr>
            </a:tbl>
          </a:graphicData>
        </a:graphic>
      </p:graphicFrame>
      <p:sp>
        <p:nvSpPr>
          <p:cNvPr id="5" name="Прямоугольник 4"/>
          <p:cNvSpPr/>
          <p:nvPr/>
        </p:nvSpPr>
        <p:spPr>
          <a:xfrm>
            <a:off x="381000" y="3509682"/>
            <a:ext cx="11557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lumMod val="85000"/>
                    <a:lumOff val="15000"/>
                  </a:schemeClr>
                </a:solidFill>
                <a:latin typeface="Cambria Math" panose="02040503050406030204" pitchFamily="18" charset="0"/>
                <a:ea typeface="Cambria Math" panose="02040503050406030204" pitchFamily="18" charset="0"/>
              </a:rPr>
              <a:t>IV</a:t>
            </a:r>
            <a:r>
              <a:rPr lang="uk-UA" b="1" dirty="0">
                <a:solidFill>
                  <a:schemeClr val="bg1">
                    <a:lumMod val="85000"/>
                    <a:lumOff val="15000"/>
                  </a:schemeClr>
                </a:solidFill>
                <a:latin typeface="Cambria Math" panose="02040503050406030204" pitchFamily="18" charset="0"/>
                <a:ea typeface="Cambria Math" panose="02040503050406030204" pitchFamily="18" charset="0"/>
              </a:rPr>
              <a:t>. Інформація щодо контингенту здобувачів фахової </a:t>
            </a:r>
            <a:r>
              <a:rPr lang="uk-UA" b="1"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b="1" dirty="0">
                <a:solidFill>
                  <a:schemeClr val="bg1">
                    <a:lumMod val="85000"/>
                    <a:lumOff val="15000"/>
                  </a:schemeClr>
                </a:solidFill>
                <a:latin typeface="Cambria Math" panose="02040503050406030204" pitchFamily="18" charset="0"/>
                <a:ea typeface="Cambria Math" panose="02040503050406030204" pitchFamily="18" charset="0"/>
              </a:rPr>
              <a:t> освіти за освітньо-професійною програмою (зокрема й на випуску):</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77729937"/>
              </p:ext>
            </p:extLst>
          </p:nvPr>
        </p:nvGraphicFramePr>
        <p:xfrm>
          <a:off x="927098" y="4585446"/>
          <a:ext cx="10688320" cy="2164978"/>
        </p:xfrm>
        <a:graphic>
          <a:graphicData uri="http://schemas.openxmlformats.org/drawingml/2006/table">
            <a:tbl>
              <a:tblPr firstRow="1" bandRow="1">
                <a:tableStyleId>{5C22544A-7EE6-4342-B048-85BDC9FD1C3A}</a:tableStyleId>
              </a:tblPr>
              <a:tblGrid>
                <a:gridCol w="2137664">
                  <a:extLst>
                    <a:ext uri="{9D8B030D-6E8A-4147-A177-3AD203B41FA5}">
                      <a16:colId xmlns:a16="http://schemas.microsoft.com/office/drawing/2014/main" val="3115401049"/>
                    </a:ext>
                  </a:extLst>
                </a:gridCol>
                <a:gridCol w="2137664">
                  <a:extLst>
                    <a:ext uri="{9D8B030D-6E8A-4147-A177-3AD203B41FA5}">
                      <a16:colId xmlns:a16="http://schemas.microsoft.com/office/drawing/2014/main" val="1165014427"/>
                    </a:ext>
                  </a:extLst>
                </a:gridCol>
                <a:gridCol w="2137664">
                  <a:extLst>
                    <a:ext uri="{9D8B030D-6E8A-4147-A177-3AD203B41FA5}">
                      <a16:colId xmlns:a16="http://schemas.microsoft.com/office/drawing/2014/main" val="2162792286"/>
                    </a:ext>
                  </a:extLst>
                </a:gridCol>
                <a:gridCol w="2137664">
                  <a:extLst>
                    <a:ext uri="{9D8B030D-6E8A-4147-A177-3AD203B41FA5}">
                      <a16:colId xmlns:a16="http://schemas.microsoft.com/office/drawing/2014/main" val="3658636519"/>
                    </a:ext>
                  </a:extLst>
                </a:gridCol>
                <a:gridCol w="2137664">
                  <a:extLst>
                    <a:ext uri="{9D8B030D-6E8A-4147-A177-3AD203B41FA5}">
                      <a16:colId xmlns:a16="http://schemas.microsoft.com/office/drawing/2014/main" val="2859500162"/>
                    </a:ext>
                  </a:extLst>
                </a:gridCol>
              </a:tblGrid>
              <a:tr h="1082489">
                <a:tc rowSpan="2">
                  <a:txBody>
                    <a:bodyPr/>
                    <a:lstStyle/>
                    <a:p>
                      <a:pPr algn="ctr"/>
                      <a:r>
                        <a:rPr lang="uk-UA" sz="1800" b="1" kern="1200" dirty="0" smtClean="0">
                          <a:solidFill>
                            <a:schemeClr val="lt1"/>
                          </a:solidFill>
                          <a:effectLst/>
                          <a:latin typeface="Cambria Math" panose="02040503050406030204" pitchFamily="18" charset="0"/>
                          <a:ea typeface="Cambria Math" panose="02040503050406030204" pitchFamily="18" charset="0"/>
                          <a:cs typeface="+mn-cs"/>
                        </a:rPr>
                        <a:t>Контингент </a:t>
                      </a:r>
                    </a:p>
                    <a:p>
                      <a:pPr algn="ctr"/>
                      <a:r>
                        <a:rPr lang="uk-UA" sz="1800" b="1" kern="1200" dirty="0" smtClean="0">
                          <a:solidFill>
                            <a:schemeClr val="lt1"/>
                          </a:solidFill>
                          <a:effectLst/>
                          <a:latin typeface="Cambria Math" panose="02040503050406030204" pitchFamily="18" charset="0"/>
                          <a:ea typeface="Cambria Math" panose="02040503050406030204" pitchFamily="18" charset="0"/>
                          <a:cs typeface="+mn-cs"/>
                        </a:rPr>
                        <a:t>за даними ЄДЕБО станом на</a:t>
                      </a:r>
                      <a:endParaRPr lang="en-US" dirty="0">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algn="ctr"/>
                      <a:endParaRPr lang="en-US" dirty="0" smtClean="0">
                        <a:latin typeface="Cambria Math" panose="02040503050406030204" pitchFamily="18" charset="0"/>
                        <a:ea typeface="Cambria Math" panose="02040503050406030204" pitchFamily="18" charset="0"/>
                      </a:endParaRPr>
                    </a:p>
                    <a:p>
                      <a:pPr algn="ctr"/>
                      <a:r>
                        <a:rPr lang="uk-UA" dirty="0" smtClean="0">
                          <a:latin typeface="Cambria Math" panose="02040503050406030204" pitchFamily="18" charset="0"/>
                          <a:ea typeface="Cambria Math" panose="02040503050406030204" pitchFamily="18" charset="0"/>
                        </a:rPr>
                        <a:t>І</a:t>
                      </a:r>
                      <a:endParaRPr lang="en-US" dirty="0">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algn="ctr"/>
                      <a:endParaRPr lang="en-US" dirty="0" smtClean="0">
                        <a:latin typeface="Cambria Math" panose="02040503050406030204" pitchFamily="18" charset="0"/>
                        <a:ea typeface="Cambria Math" panose="02040503050406030204" pitchFamily="18" charset="0"/>
                      </a:endParaRPr>
                    </a:p>
                    <a:p>
                      <a:pPr algn="ctr"/>
                      <a:r>
                        <a:rPr lang="uk-UA" dirty="0" smtClean="0">
                          <a:latin typeface="Cambria Math" panose="02040503050406030204" pitchFamily="18" charset="0"/>
                          <a:ea typeface="Cambria Math" panose="02040503050406030204" pitchFamily="18" charset="0"/>
                        </a:rPr>
                        <a:t>ІІ</a:t>
                      </a:r>
                      <a:endParaRPr lang="en-US" dirty="0">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algn="ctr"/>
                      <a:endParaRPr lang="en-US" dirty="0" smtClean="0">
                        <a:latin typeface="Cambria Math" panose="02040503050406030204" pitchFamily="18" charset="0"/>
                        <a:ea typeface="Cambria Math" panose="02040503050406030204" pitchFamily="18" charset="0"/>
                      </a:endParaRPr>
                    </a:p>
                    <a:p>
                      <a:pPr algn="ctr"/>
                      <a:r>
                        <a:rPr lang="uk-UA" dirty="0" smtClean="0">
                          <a:latin typeface="Cambria Math" panose="02040503050406030204" pitchFamily="18" charset="0"/>
                          <a:ea typeface="Cambria Math" panose="02040503050406030204" pitchFamily="18" charset="0"/>
                        </a:rPr>
                        <a:t>ІІІ</a:t>
                      </a:r>
                      <a:endParaRPr lang="en-US" dirty="0">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algn="ctr"/>
                      <a:endParaRPr lang="en-US" dirty="0" smtClean="0">
                        <a:latin typeface="Cambria Math" panose="02040503050406030204" pitchFamily="18" charset="0"/>
                        <a:ea typeface="Cambria Math" panose="02040503050406030204" pitchFamily="18" charset="0"/>
                      </a:endParaRPr>
                    </a:p>
                    <a:p>
                      <a:pPr algn="ctr"/>
                      <a:r>
                        <a:rPr lang="en-US" dirty="0" smtClean="0">
                          <a:latin typeface="Cambria Math" panose="02040503050406030204" pitchFamily="18" charset="0"/>
                          <a:ea typeface="Cambria Math" panose="02040503050406030204" pitchFamily="18" charset="0"/>
                        </a:rPr>
                        <a:t>IV</a:t>
                      </a:r>
                      <a:endParaRPr lang="en-US" dirty="0">
                        <a:latin typeface="Cambria Math" panose="02040503050406030204" pitchFamily="18" charset="0"/>
                        <a:ea typeface="Cambria Math" panose="02040503050406030204" pitchFamily="18" charset="0"/>
                      </a:endParaRPr>
                    </a:p>
                  </a:txBody>
                  <a:tcPr>
                    <a:solidFill>
                      <a:schemeClr val="accent6">
                        <a:lumMod val="75000"/>
                      </a:schemeClr>
                    </a:solidFill>
                  </a:tcPr>
                </a:tc>
                <a:extLst>
                  <a:ext uri="{0D108BD9-81ED-4DB2-BD59-A6C34878D82A}">
                    <a16:rowId xmlns:a16="http://schemas.microsoft.com/office/drawing/2014/main" val="550270511"/>
                  </a:ext>
                </a:extLst>
              </a:tr>
              <a:tr h="1082489">
                <a:tc vMerge="1">
                  <a:txBody>
                    <a:bodyPr/>
                    <a:lstStyle/>
                    <a:p>
                      <a:endParaRPr lang="en-US" dirty="0"/>
                    </a:p>
                  </a:txBody>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723251330"/>
                  </a:ext>
                </a:extLst>
              </a:tr>
            </a:tbl>
          </a:graphicData>
        </a:graphic>
      </p:graphicFrame>
    </p:spTree>
    <p:extLst>
      <p:ext uri="{BB962C8B-B14F-4D97-AF65-F5344CB8AC3E}">
        <p14:creationId xmlns:p14="http://schemas.microsoft.com/office/powerpoint/2010/main" val="271513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bg1">
                    <a:lumMod val="95000"/>
                    <a:lumOff val="5000"/>
                  </a:schemeClr>
                </a:solidFill>
              </a:rPr>
              <a:t>	</a:t>
            </a:r>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У </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цьому розділі подається загальна інформація щодо розробки та впровадження ОПП.</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Обсяг інформації не має перевищувати 900 знаків.</a:t>
            </a:r>
            <a:endParaRPr lang="en-US" b="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i="1"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8" name="Прямоугольник 7"/>
          <p:cNvSpPr/>
          <p:nvPr/>
        </p:nvSpPr>
        <p:spPr>
          <a:xfrm>
            <a:off x="259976" y="1987925"/>
            <a:ext cx="11557000" cy="757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en-US" b="1" dirty="0">
                <a:solidFill>
                  <a:schemeClr val="bg1">
                    <a:lumMod val="95000"/>
                    <a:lumOff val="5000"/>
                  </a:schemeClr>
                </a:solidFill>
                <a:latin typeface="Cambria Math" panose="02040503050406030204" pitchFamily="18" charset="0"/>
                <a:ea typeface="Cambria Math" panose="02040503050406030204" pitchFamily="18" charset="0"/>
              </a:rPr>
              <a:t>V</a:t>
            </a:r>
            <a:r>
              <a:rPr lang="uk-UA" b="1" dirty="0">
                <a:solidFill>
                  <a:schemeClr val="bg1">
                    <a:lumMod val="95000"/>
                    <a:lumOff val="5000"/>
                  </a:schemeClr>
                </a:solidFill>
                <a:latin typeface="Cambria Math" panose="02040503050406030204" pitchFamily="18" charset="0"/>
                <a:ea typeface="Cambria Math" panose="02040503050406030204" pitchFamily="18" charset="0"/>
              </a:rPr>
              <a:t>. Загальна характеристика освітньо-професійної програми</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8160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 Структура та зміст освітньо-професійної </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програми</a:t>
            </a:r>
            <a:endParaRPr lang="en-US"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К1.1. Освітньо-професійна програма має чітко сформульовані цілі, які відповідають місії та стратегії закладу освіти та визначаються з урахуванням позицій та потреб заінтересованих сторін, тенденцій розвитку спеціальності, ринку праці</a:t>
            </a:r>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sp>
        <p:nvSpPr>
          <p:cNvPr id="4" name="Прямоугольник 3"/>
          <p:cNvSpPr/>
          <p:nvPr/>
        </p:nvSpPr>
        <p:spPr>
          <a:xfrm>
            <a:off x="605119" y="201706"/>
            <a:ext cx="11010300" cy="8471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lumMod val="95000"/>
                    <a:lumOff val="5000"/>
                  </a:schemeClr>
                </a:solidFill>
                <a:latin typeface="Cambria Math" panose="02040503050406030204" pitchFamily="18" charset="0"/>
                <a:ea typeface="Cambria Math" panose="02040503050406030204" pitchFamily="18" charset="0"/>
              </a:rPr>
              <a:t>VI</a:t>
            </a:r>
            <a:r>
              <a:rPr lang="uk-UA" b="1" dirty="0">
                <a:solidFill>
                  <a:schemeClr val="bg1">
                    <a:lumMod val="95000"/>
                    <a:lumOff val="5000"/>
                  </a:schemeClr>
                </a:solidFill>
                <a:latin typeface="Cambria Math" panose="02040503050406030204" pitchFamily="18" charset="0"/>
                <a:ea typeface="Cambria Math" panose="02040503050406030204" pitchFamily="18" charset="0"/>
              </a:rPr>
              <a:t>. Інформація щодо відповідності освітньо-професійної програми та освітньої діяльності за цією програмою Критеріям оцінювання якості</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82476528"/>
              </p:ext>
            </p:extLst>
          </p:nvPr>
        </p:nvGraphicFramePr>
        <p:xfrm>
          <a:off x="389964" y="2554943"/>
          <a:ext cx="11507022" cy="3752937"/>
        </p:xfrm>
        <a:graphic>
          <a:graphicData uri="http://schemas.openxmlformats.org/drawingml/2006/table">
            <a:tbl>
              <a:tblPr firstRow="1" bandRow="1">
                <a:tableStyleId>{5C22544A-7EE6-4342-B048-85BDC9FD1C3A}</a:tableStyleId>
              </a:tblPr>
              <a:tblGrid>
                <a:gridCol w="910741">
                  <a:extLst>
                    <a:ext uri="{9D8B030D-6E8A-4147-A177-3AD203B41FA5}">
                      <a16:colId xmlns:a16="http://schemas.microsoft.com/office/drawing/2014/main" val="800569397"/>
                    </a:ext>
                  </a:extLst>
                </a:gridCol>
                <a:gridCol w="5234566">
                  <a:extLst>
                    <a:ext uri="{9D8B030D-6E8A-4147-A177-3AD203B41FA5}">
                      <a16:colId xmlns:a16="http://schemas.microsoft.com/office/drawing/2014/main" val="555899383"/>
                    </a:ext>
                  </a:extLst>
                </a:gridCol>
                <a:gridCol w="2468356">
                  <a:extLst>
                    <a:ext uri="{9D8B030D-6E8A-4147-A177-3AD203B41FA5}">
                      <a16:colId xmlns:a16="http://schemas.microsoft.com/office/drawing/2014/main" val="256448221"/>
                    </a:ext>
                  </a:extLst>
                </a:gridCol>
                <a:gridCol w="2893359">
                  <a:extLst>
                    <a:ext uri="{9D8B030D-6E8A-4147-A177-3AD203B41FA5}">
                      <a16:colId xmlns:a16="http://schemas.microsoft.com/office/drawing/2014/main" val="1321421181"/>
                    </a:ext>
                  </a:extLst>
                </a:gridCol>
              </a:tblGrid>
              <a:tr h="914398">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 з/п</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8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(посилання на </a:t>
                      </a:r>
                      <a:r>
                        <a:rPr lang="uk-UA" sz="1800" dirty="0" err="1">
                          <a:solidFill>
                            <a:schemeClr val="tx1"/>
                          </a:solidFill>
                          <a:effectLst/>
                          <a:latin typeface="Cambria Math" panose="02040503050406030204" pitchFamily="18" charset="0"/>
                          <a:ea typeface="Cambria Math" panose="02040503050406030204" pitchFamily="18" charset="0"/>
                        </a:rPr>
                        <a:t>вебсторінку</a:t>
                      </a:r>
                      <a:r>
                        <a:rPr lang="uk-UA" sz="1800" dirty="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027903748"/>
                  </a:ext>
                </a:extLst>
              </a:tr>
              <a:tr h="830355">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dirty="0">
                          <a:effectLst/>
                          <a:latin typeface="Cambria Math" panose="02040503050406030204" pitchFamily="18" charset="0"/>
                          <a:ea typeface="Cambria Math" panose="02040503050406030204" pitchFamily="18" charset="0"/>
                        </a:rPr>
                        <a:t>Чи відповідає мета освітньо-професійної програми місії та стратегії закладу фахової </a:t>
                      </a:r>
                      <a:r>
                        <a:rPr lang="uk-UA" sz="1600" dirty="0" err="1">
                          <a:effectLst/>
                          <a:latin typeface="Cambria Math" panose="02040503050406030204" pitchFamily="18" charset="0"/>
                          <a:ea typeface="Cambria Math" panose="02040503050406030204" pitchFamily="18" charset="0"/>
                        </a:rPr>
                        <a:t>передвищої</a:t>
                      </a:r>
                      <a:r>
                        <a:rPr lang="uk-UA" sz="1600" dirty="0">
                          <a:effectLst/>
                          <a:latin typeface="Cambria Math" panose="02040503050406030204" pitchFamily="18" charset="0"/>
                          <a:ea typeface="Cambria Math" panose="02040503050406030204" pitchFamily="18" charset="0"/>
                        </a:rPr>
                        <a:t> освіти?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349107860"/>
                  </a:ext>
                </a:extLst>
              </a:tr>
              <a:tr h="830355">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dirty="0">
                          <a:effectLst/>
                          <a:latin typeface="Cambria Math" panose="02040503050406030204" pitchFamily="18" charset="0"/>
                          <a:ea typeface="Cambria Math" panose="02040503050406030204" pitchFamily="18" charset="0"/>
                        </a:rPr>
                        <a:t>Чи відповідає освітньо-професійна програма потребам і запитам здобувачів фахової </a:t>
                      </a:r>
                      <a:r>
                        <a:rPr lang="uk-UA" sz="1600" dirty="0" err="1">
                          <a:effectLst/>
                          <a:latin typeface="Cambria Math" panose="02040503050406030204" pitchFamily="18" charset="0"/>
                          <a:ea typeface="Cambria Math" panose="02040503050406030204" pitchFamily="18" charset="0"/>
                        </a:rPr>
                        <a:t>передвищої</a:t>
                      </a:r>
                      <a:r>
                        <a:rPr lang="uk-UA" sz="1600" dirty="0">
                          <a:effectLst/>
                          <a:latin typeface="Cambria Math" panose="02040503050406030204" pitchFamily="18" charset="0"/>
                          <a:ea typeface="Cambria Math" panose="02040503050406030204" pitchFamily="18" charset="0"/>
                        </a:rPr>
                        <a:t> освіти?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40405300"/>
                  </a:ext>
                </a:extLst>
              </a:tr>
              <a:tr h="830355">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dirty="0">
                          <a:effectLst/>
                          <a:latin typeface="Cambria Math" panose="02040503050406030204" pitchFamily="18" charset="0"/>
                          <a:ea typeface="Cambria Math" panose="02040503050406030204" pitchFamily="18" charset="0"/>
                        </a:rPr>
                        <a:t>Чи відображено в освітньо-професійній програмі вимоги щодо розвитку суспільства і ринку праці?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613191718"/>
                  </a:ext>
                </a:extLst>
              </a:tr>
            </a:tbl>
          </a:graphicData>
        </a:graphic>
      </p:graphicFrame>
    </p:spTree>
    <p:extLst>
      <p:ext uri="{BB962C8B-B14F-4D97-AF65-F5344CB8AC3E}">
        <p14:creationId xmlns:p14="http://schemas.microsoft.com/office/powerpoint/2010/main" val="42181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50671659"/>
              </p:ext>
            </p:extLst>
          </p:nvPr>
        </p:nvGraphicFramePr>
        <p:xfrm>
          <a:off x="349624" y="322731"/>
          <a:ext cx="11524128" cy="4660160"/>
        </p:xfrm>
        <a:graphic>
          <a:graphicData uri="http://schemas.openxmlformats.org/drawingml/2006/table">
            <a:tbl>
              <a:tblPr firstRow="1" bandRow="1">
                <a:tableStyleId>{5C22544A-7EE6-4342-B048-85BDC9FD1C3A}</a:tableStyleId>
              </a:tblPr>
              <a:tblGrid>
                <a:gridCol w="968188">
                  <a:extLst>
                    <a:ext uri="{9D8B030D-6E8A-4147-A177-3AD203B41FA5}">
                      <a16:colId xmlns:a16="http://schemas.microsoft.com/office/drawing/2014/main" val="3488794118"/>
                    </a:ext>
                  </a:extLst>
                </a:gridCol>
                <a:gridCol w="5674659">
                  <a:extLst>
                    <a:ext uri="{9D8B030D-6E8A-4147-A177-3AD203B41FA5}">
                      <a16:colId xmlns:a16="http://schemas.microsoft.com/office/drawing/2014/main" val="914089611"/>
                    </a:ext>
                  </a:extLst>
                </a:gridCol>
                <a:gridCol w="2000249">
                  <a:extLst>
                    <a:ext uri="{9D8B030D-6E8A-4147-A177-3AD203B41FA5}">
                      <a16:colId xmlns:a16="http://schemas.microsoft.com/office/drawing/2014/main" val="3665306437"/>
                    </a:ext>
                  </a:extLst>
                </a:gridCol>
                <a:gridCol w="2881032">
                  <a:extLst>
                    <a:ext uri="{9D8B030D-6E8A-4147-A177-3AD203B41FA5}">
                      <a16:colId xmlns:a16="http://schemas.microsoft.com/office/drawing/2014/main" val="3676299077"/>
                    </a:ext>
                  </a:extLst>
                </a:gridCol>
              </a:tblGrid>
              <a:tr h="884624">
                <a:tc>
                  <a:txBody>
                    <a:bodyPr/>
                    <a:lstStyle/>
                    <a:p>
                      <a:pPr algn="ctr">
                        <a:lnSpc>
                          <a:spcPct val="115000"/>
                        </a:lnSpc>
                        <a:spcAft>
                          <a:spcPts val="0"/>
                        </a:spcAft>
                      </a:pPr>
                      <a:r>
                        <a:rPr lang="uk-UA" sz="1200" dirty="0">
                          <a:solidFill>
                            <a:schemeClr val="bg1">
                              <a:lumMod val="95000"/>
                              <a:lumOff val="5000"/>
                            </a:schemeClr>
                          </a:solidFill>
                          <a:effectLst/>
                          <a:latin typeface="Times New Roman" panose="02020603050405020304" pitchFamily="18" charset="0"/>
                          <a:ea typeface="Times New Roman" panose="02020603050405020304" pitchFamily="18" charset="0"/>
                        </a:rPr>
                        <a:t>4</a:t>
                      </a: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відповідає професійна кваліфікація здобувачів фахової </a:t>
                      </a:r>
                      <a:r>
                        <a:rPr lang="uk-UA" sz="16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потребам цільових груп та/або ринку праці?</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1802433124"/>
                  </a:ext>
                </a:extLst>
              </a:tr>
              <a:tr h="88462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відповідають передбачені в освітньо-професійній програмі компетентності Національній рамці кваліфікацій? </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147534679"/>
                  </a:ext>
                </a:extLst>
              </a:tr>
              <a:tr h="88462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6</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були залучені до розробки освітньо-професійної програми роботодавці та/або професійні асоціації?</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497713509"/>
                  </a:ext>
                </a:extLst>
              </a:tr>
              <a:tr h="88462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7</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описано в освітньо-професійній програмі перспективні напрями розвитку з урахуванням змін ринку освітніх послуг, потреб здобувачів фахової </a:t>
                      </a:r>
                      <a:r>
                        <a:rPr lang="uk-UA" sz="16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ринку праці?</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951190077"/>
                  </a:ext>
                </a:extLst>
              </a:tr>
              <a:tr h="88462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8</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відображено в освітньо-професійній програмі особливості її реалізації (за наявності)?</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887682659"/>
                  </a:ext>
                </a:extLst>
              </a:tr>
            </a:tbl>
          </a:graphicData>
        </a:graphic>
      </p:graphicFrame>
    </p:spTree>
    <p:extLst>
      <p:ext uri="{BB962C8B-B14F-4D97-AF65-F5344CB8AC3E}">
        <p14:creationId xmlns:p14="http://schemas.microsoft.com/office/powerpoint/2010/main" val="16178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К.1.2</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Зміст освітньо-професійної програми враховує вимоги відповідного професійного стандарту (за наявності), у разі здійснення підготовки здобувачів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дуальною формою структура, зміст  освітньо-професійної програми та навчальний план узгоджені із завданнями та особливостями цієї форми здобуття освіти</a:t>
            </a:r>
            <a:r>
              <a:rPr lang="uk-UA" sz="2000" dirty="0" smtClean="0"/>
              <a:t>.</a:t>
            </a:r>
            <a:endParaRPr lang="en-US" sz="2000" dirty="0" smtClean="0"/>
          </a:p>
          <a:p>
            <a:endParaRPr lang="en-US" dirty="0"/>
          </a:p>
          <a:p>
            <a:endParaRPr lang="en-US" dirty="0" smtClean="0"/>
          </a:p>
          <a:p>
            <a:endParaRPr lang="en-US" dirty="0"/>
          </a:p>
          <a:p>
            <a:endParaRPr lang="en-US" dirty="0" smtClean="0"/>
          </a:p>
          <a:p>
            <a:endParaRPr lang="en-US" dirty="0"/>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3088158"/>
              </p:ext>
            </p:extLst>
          </p:nvPr>
        </p:nvGraphicFramePr>
        <p:xfrm>
          <a:off x="389964" y="1963271"/>
          <a:ext cx="11507022" cy="4787153"/>
        </p:xfrm>
        <a:graphic>
          <a:graphicData uri="http://schemas.openxmlformats.org/drawingml/2006/table">
            <a:tbl>
              <a:tblPr firstRow="1" bandRow="1">
                <a:tableStyleId>{5C22544A-7EE6-4342-B048-85BDC9FD1C3A}</a:tableStyleId>
              </a:tblPr>
              <a:tblGrid>
                <a:gridCol w="910741">
                  <a:extLst>
                    <a:ext uri="{9D8B030D-6E8A-4147-A177-3AD203B41FA5}">
                      <a16:colId xmlns:a16="http://schemas.microsoft.com/office/drawing/2014/main" val="800569397"/>
                    </a:ext>
                  </a:extLst>
                </a:gridCol>
                <a:gridCol w="5476613">
                  <a:extLst>
                    <a:ext uri="{9D8B030D-6E8A-4147-A177-3AD203B41FA5}">
                      <a16:colId xmlns:a16="http://schemas.microsoft.com/office/drawing/2014/main" val="555899383"/>
                    </a:ext>
                  </a:extLst>
                </a:gridCol>
                <a:gridCol w="2226309">
                  <a:extLst>
                    <a:ext uri="{9D8B030D-6E8A-4147-A177-3AD203B41FA5}">
                      <a16:colId xmlns:a16="http://schemas.microsoft.com/office/drawing/2014/main" val="256448221"/>
                    </a:ext>
                  </a:extLst>
                </a:gridCol>
                <a:gridCol w="2893359">
                  <a:extLst>
                    <a:ext uri="{9D8B030D-6E8A-4147-A177-3AD203B41FA5}">
                      <a16:colId xmlns:a16="http://schemas.microsoft.com/office/drawing/2014/main" val="1321421181"/>
                    </a:ext>
                  </a:extLst>
                </a:gridCol>
              </a:tblGrid>
              <a:tr h="1349568">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 з/п</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8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(посилання на </a:t>
                      </a:r>
                      <a:r>
                        <a:rPr lang="uk-UA" sz="1800" dirty="0" err="1">
                          <a:solidFill>
                            <a:schemeClr val="tx1"/>
                          </a:solidFill>
                          <a:effectLst/>
                          <a:latin typeface="Cambria Math" panose="02040503050406030204" pitchFamily="18" charset="0"/>
                          <a:ea typeface="Cambria Math" panose="02040503050406030204" pitchFamily="18" charset="0"/>
                        </a:rPr>
                        <a:t>вебсторінку</a:t>
                      </a:r>
                      <a:r>
                        <a:rPr lang="uk-UA" sz="1800" dirty="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800" dirty="0">
                          <a:solidFill>
                            <a:schemeClr val="tx1"/>
                          </a:solidFill>
                          <a:effectLst/>
                          <a:latin typeface="Times New Roman" panose="02020603050405020304" pitchFamily="18" charset="0"/>
                          <a:ea typeface="Times New Roman" panose="02020603050405020304" pitchFamily="18" charset="0"/>
                        </a:rPr>
                        <a:t>)</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027903748"/>
                  </a:ext>
                </a:extLst>
              </a:tr>
              <a:tr h="136892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1</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600" dirty="0">
                          <a:effectLst/>
                          <a:latin typeface="Times New Roman" panose="02020603050405020304" pitchFamily="18" charset="0"/>
                          <a:ea typeface="Times New Roman" panose="02020603050405020304" pitchFamily="18" charset="0"/>
                        </a:rPr>
                        <a:t>Чи враховано під час визначення обсягу освітньо-професійної програми (у кредитах Європейської кредитної </a:t>
                      </a:r>
                      <a:r>
                        <a:rPr lang="uk-UA" sz="1600" dirty="0" err="1">
                          <a:effectLst/>
                          <a:latin typeface="Times New Roman" panose="02020603050405020304" pitchFamily="18" charset="0"/>
                          <a:ea typeface="Times New Roman" panose="02020603050405020304" pitchFamily="18" charset="0"/>
                        </a:rPr>
                        <a:t>трансферно</a:t>
                      </a:r>
                      <a:r>
                        <a:rPr lang="uk-UA" sz="1600" dirty="0">
                          <a:effectLst/>
                          <a:latin typeface="Times New Roman" panose="02020603050405020304" pitchFamily="18" charset="0"/>
                          <a:ea typeface="Times New Roman" panose="02020603050405020304" pitchFamily="18" charset="0"/>
                        </a:rPr>
                        <a:t>-накопичувальної системи) попередню освіту здобувачів фахової </a:t>
                      </a:r>
                      <a:r>
                        <a:rPr lang="uk-UA" sz="1600" dirty="0" err="1">
                          <a:effectLst/>
                          <a:latin typeface="Times New Roman" panose="02020603050405020304" pitchFamily="18" charset="0"/>
                          <a:ea typeface="Times New Roman" panose="02020603050405020304" pitchFamily="18" charset="0"/>
                        </a:rPr>
                        <a:t>передвищої</a:t>
                      </a:r>
                      <a:r>
                        <a:rPr lang="uk-UA" sz="1600" dirty="0">
                          <a:effectLst/>
                          <a:latin typeface="Times New Roman" panose="02020603050405020304" pitchFamily="18" charset="0"/>
                          <a:ea typeface="Times New Roman" panose="02020603050405020304" pitchFamily="18" charset="0"/>
                        </a:rPr>
                        <a:t> освіти?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349107860"/>
                  </a:ext>
                </a:extLst>
              </a:tr>
              <a:tr h="88806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600" dirty="0">
                          <a:effectLst/>
                          <a:latin typeface="Times New Roman" panose="02020603050405020304" pitchFamily="18" charset="0"/>
                          <a:ea typeface="Times New Roman" panose="02020603050405020304" pitchFamily="18" charset="0"/>
                        </a:rPr>
                        <a:t>Чи структуровано зміст освітньо-професійної програми?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40405300"/>
                  </a:ext>
                </a:extLst>
              </a:tr>
              <a:tr h="118060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dirty="0">
                          <a:effectLst/>
                          <a:latin typeface="Times New Roman" panose="02020603050405020304" pitchFamily="18" charset="0"/>
                          <a:ea typeface="Times New Roman" panose="02020603050405020304" pitchFamily="18" charset="0"/>
                        </a:rPr>
                        <a:t>Чи містить освітньо-професійна програма інтегральні, загальні, фахові компетентності? Чи відповідають ці компетентності стандартам спеціальності (за наявності)?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613191718"/>
                  </a:ext>
                </a:extLst>
              </a:tr>
            </a:tbl>
          </a:graphicData>
        </a:graphic>
      </p:graphicFrame>
    </p:spTree>
    <p:extLst>
      <p:ext uri="{BB962C8B-B14F-4D97-AF65-F5344CB8AC3E}">
        <p14:creationId xmlns:p14="http://schemas.microsoft.com/office/powerpoint/2010/main" val="93793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90550" y="393700"/>
            <a:ext cx="11391900" cy="11303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pc="-50" dirty="0">
                <a:solidFill>
                  <a:srgbClr val="002060"/>
                </a:solidFill>
                <a:latin typeface="Cambria Math" panose="02040503050406030204" pitchFamily="18" charset="0"/>
                <a:ea typeface="Cambria Math" panose="02040503050406030204" pitchFamily="18" charset="0"/>
              </a:rPr>
              <a:t>Акредитаційні матеріали розглядаються на засіданні Акредитаційної комісії Державної служби якості освіти України</a:t>
            </a:r>
            <a:endParaRPr lang="uk-UA" altLang="uk-UA" sz="2800" b="1" dirty="0">
              <a:solidFill>
                <a:srgbClr val="002060"/>
              </a:solidFill>
              <a:latin typeface="Cambria Math" panose="02040503050406030204" pitchFamily="18" charset="0"/>
              <a:ea typeface="Cambria Math" panose="020405030504060302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Скругленный прямоугольник 4"/>
          <p:cNvSpPr/>
          <p:nvPr/>
        </p:nvSpPr>
        <p:spPr>
          <a:xfrm>
            <a:off x="1612900" y="2159000"/>
            <a:ext cx="3403600" cy="1676400"/>
          </a:xfrm>
          <a:prstGeom prst="roundRect">
            <a:avLst/>
          </a:prstGeom>
          <a:solidFill>
            <a:schemeClr val="accent3">
              <a:lumMod val="75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Склад </a:t>
            </a:r>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Акредитаційної комісії визначається окремим наказом Державної служби якості освіти </a:t>
            </a:r>
            <a:r>
              <a:rPr lang="uk-UA"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України</a:t>
            </a:r>
            <a:endPar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6" name="Скругленный прямоугольник 5"/>
          <p:cNvSpPr/>
          <p:nvPr/>
        </p:nvSpPr>
        <p:spPr>
          <a:xfrm>
            <a:off x="7581900" y="2059944"/>
            <a:ext cx="3251200" cy="1676400"/>
          </a:xfrm>
          <a:prstGeom prst="roundRect">
            <a:avLst/>
          </a:prstGeom>
          <a:solidFill>
            <a:schemeClr val="accent3">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sz="20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Строк повноважень становить </a:t>
            </a:r>
            <a:r>
              <a:rPr lang="uk-UA" sz="2000" b="1"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три </a:t>
            </a:r>
            <a:r>
              <a:rPr lang="uk-UA" sz="2000"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календарні роки</a:t>
            </a:r>
          </a:p>
        </p:txBody>
      </p:sp>
      <p:sp>
        <p:nvSpPr>
          <p:cNvPr id="16" name="Скругленный прямоугольник 15"/>
          <p:cNvSpPr/>
          <p:nvPr/>
        </p:nvSpPr>
        <p:spPr>
          <a:xfrm>
            <a:off x="1358900" y="4566922"/>
            <a:ext cx="3657600" cy="2252978"/>
          </a:xfrm>
          <a:prstGeom prst="roundRect">
            <a:avLst/>
          </a:prstGeom>
          <a:solidFill>
            <a:schemeClr val="accent3">
              <a:lumMod val="75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Представники закладів вищої та фахової </a:t>
            </a:r>
            <a:r>
              <a:rPr lang="uk-UA" b="1" dirty="0" err="1">
                <a:solidFill>
                  <a:schemeClr val="bg1"/>
                </a:solidFill>
                <a:latin typeface="Cambria Math" panose="02040503050406030204" pitchFamily="18" charset="0"/>
                <a:ea typeface="Cambria Math" panose="02040503050406030204" pitchFamily="18" charset="0"/>
                <a:cs typeface="Arial" panose="020B0604020202020204" pitchFamily="34" charset="0"/>
              </a:rPr>
              <a:t>передвищої</a:t>
            </a:r>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 освіти </a:t>
            </a:r>
            <a:endParaRPr lang="en-US" b="1"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p>
            <a:pPr lvl="0"/>
            <a:endParaRPr lang="en-US" b="1"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p>
            <a:pPr lvl="0"/>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Представники Державної служби якості освіти України та Державної освітньої установи «Навчально-методичний центр з питань якості освіти»</a:t>
            </a:r>
          </a:p>
        </p:txBody>
      </p:sp>
      <p:sp>
        <p:nvSpPr>
          <p:cNvPr id="17" name="Скругленный прямоугольник 16"/>
          <p:cNvSpPr/>
          <p:nvPr/>
        </p:nvSpPr>
        <p:spPr>
          <a:xfrm>
            <a:off x="7721600" y="4612644"/>
            <a:ext cx="3352800" cy="1610356"/>
          </a:xfrm>
          <a:prstGeom prst="roundRect">
            <a:avLst/>
          </a:prstGeom>
          <a:solidFill>
            <a:schemeClr val="accent3">
              <a:lumMod val="75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b="1" dirty="0">
                <a:solidFill>
                  <a:schemeClr val="bg1"/>
                </a:solidFill>
                <a:latin typeface="Cambria Math" panose="02040503050406030204" pitchFamily="18" charset="0"/>
                <a:ea typeface="Cambria Math" panose="02040503050406030204" pitchFamily="18" charset="0"/>
                <a:cs typeface="Arial" panose="020B0604020202020204" pitchFamily="34" charset="0"/>
              </a:rPr>
              <a:t>Головою Акредитаційної комісії є Голова Державної служби якості освіти України</a:t>
            </a:r>
          </a:p>
        </p:txBody>
      </p:sp>
      <p:sp>
        <p:nvSpPr>
          <p:cNvPr id="3" name="Овал 2"/>
          <p:cNvSpPr/>
          <p:nvPr/>
        </p:nvSpPr>
        <p:spPr>
          <a:xfrm>
            <a:off x="4445000" y="2997200"/>
            <a:ext cx="3822700" cy="23495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6">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Акредитаційна комісія</a:t>
            </a:r>
            <a:endParaRPr lang="en-US" sz="2800" b="1" dirty="0">
              <a:solidFill>
                <a:schemeClr val="accent6">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0008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66864123"/>
              </p:ext>
            </p:extLst>
          </p:nvPr>
        </p:nvGraphicFramePr>
        <p:xfrm>
          <a:off x="381000" y="215155"/>
          <a:ext cx="11586884" cy="6563056"/>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896618000"/>
                    </a:ext>
                  </a:extLst>
                </a:gridCol>
                <a:gridCol w="5526741">
                  <a:extLst>
                    <a:ext uri="{9D8B030D-6E8A-4147-A177-3AD203B41FA5}">
                      <a16:colId xmlns:a16="http://schemas.microsoft.com/office/drawing/2014/main" val="301357210"/>
                    </a:ext>
                  </a:extLst>
                </a:gridCol>
                <a:gridCol w="2172822">
                  <a:extLst>
                    <a:ext uri="{9D8B030D-6E8A-4147-A177-3AD203B41FA5}">
                      <a16:colId xmlns:a16="http://schemas.microsoft.com/office/drawing/2014/main" val="1273019317"/>
                    </a:ext>
                  </a:extLst>
                </a:gridCol>
                <a:gridCol w="2896721">
                  <a:extLst>
                    <a:ext uri="{9D8B030D-6E8A-4147-A177-3AD203B41FA5}">
                      <a16:colId xmlns:a16="http://schemas.microsoft.com/office/drawing/2014/main" val="3163541566"/>
                    </a:ext>
                  </a:extLst>
                </a:gridCol>
              </a:tblGrid>
              <a:tr h="910878">
                <a:tc>
                  <a:txBody>
                    <a:bodyPr/>
                    <a:lstStyle/>
                    <a:p>
                      <a:pPr algn="ctr">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4</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відповідає зміст освітньо-професійної програми спеціальності (спеціальностям, якщо освітньо-професійна програма є міждисциплінарною)?</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73391800"/>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5</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передбачено в освітньо-професійній програмі елементарні форми дослідницької та інноваційної діяльності?</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6526650"/>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6</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передбачено в структурі освітньо-професійної програми отримання здобувачами фахової </a:t>
                      </a:r>
                      <a:r>
                        <a:rPr lang="uk-UA" sz="16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набору знань шляхом вибіркових курсів?</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424983924"/>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7</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передбачено в освітньо-професійній програмі наявність декількох неформальних спеціалізацій (чим обґрунтовано)?</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161485584"/>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8</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спрямовано структуру освітньо-професійної програми та навчального плану на здобуття освіти за дуальною формою?</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66829881"/>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9</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розроблено систему оцінювання результатів навчання за дуальною формою? </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4169051957"/>
                  </a:ext>
                </a:extLst>
              </a:tr>
              <a:tr h="910878">
                <a:tc>
                  <a:txBody>
                    <a:bodyPr/>
                    <a:lstStyle/>
                    <a:p>
                      <a:pPr algn="ctr">
                        <a:lnSpc>
                          <a:spcPct val="115000"/>
                        </a:lnSpc>
                        <a:spcAft>
                          <a:spcPts val="0"/>
                        </a:spcAft>
                      </a:pPr>
                      <a:r>
                        <a:rPr lang="uk-UA" sz="1600" b="0">
                          <a:solidFill>
                            <a:schemeClr val="bg1">
                              <a:lumMod val="95000"/>
                              <a:lumOff val="5000"/>
                            </a:schemeClr>
                          </a:solidFill>
                          <a:effectLst/>
                          <a:latin typeface="Cambria Math" panose="02040503050406030204" pitchFamily="18" charset="0"/>
                          <a:ea typeface="Cambria Math" panose="02040503050406030204" pitchFamily="18" charset="0"/>
                        </a:rPr>
                        <a:t>10</a:t>
                      </a:r>
                      <a:endParaRPr lang="en-US" sz="16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600" b="0" dirty="0">
                          <a:solidFill>
                            <a:schemeClr val="bg1">
                              <a:lumMod val="95000"/>
                              <a:lumOff val="5000"/>
                            </a:schemeClr>
                          </a:solidFill>
                          <a:effectLst/>
                          <a:latin typeface="Cambria Math" panose="02040503050406030204" pitchFamily="18" charset="0"/>
                          <a:ea typeface="Cambria Math" panose="02040503050406030204" pitchFamily="18" charset="0"/>
                        </a:rPr>
                        <a:t>Чи розроблено процедури і заходи щодо залучення роботодавців до навчального процесу відповідно до змісту освітньо-професійної програми і відповідного стандарту?</a:t>
                      </a:r>
                      <a:endParaRPr lang="en-US" sz="16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068824605"/>
                  </a:ext>
                </a:extLst>
              </a:tr>
            </a:tbl>
          </a:graphicData>
        </a:graphic>
      </p:graphicFrame>
    </p:spTree>
    <p:extLst>
      <p:ext uri="{BB962C8B-B14F-4D97-AF65-F5344CB8AC3E}">
        <p14:creationId xmlns:p14="http://schemas.microsoft.com/office/powerpoint/2010/main" val="399623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К1.3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Обсяг  освітньо-професійної програми та окремих освітніх компонентів (у кредитах Європейської кредитної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трансферно</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-накопичувальної системи) відповідає вимогам законодавства та відповідного стандарту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наявності</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endParaRPr>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a:solidFill>
                <a:schemeClr val="bg1">
                  <a:lumMod val="95000"/>
                  <a:lumOff val="5000"/>
                </a:schemeClr>
              </a:solidFill>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63825674"/>
              </p:ext>
            </p:extLst>
          </p:nvPr>
        </p:nvGraphicFramePr>
        <p:xfrm>
          <a:off x="528320" y="1842244"/>
          <a:ext cx="11453008" cy="4614954"/>
        </p:xfrm>
        <a:graphic>
          <a:graphicData uri="http://schemas.openxmlformats.org/drawingml/2006/table">
            <a:tbl>
              <a:tblPr firstRow="1" bandRow="1">
                <a:tableStyleId>{5C22544A-7EE6-4342-B048-85BDC9FD1C3A}</a:tableStyleId>
              </a:tblPr>
              <a:tblGrid>
                <a:gridCol w="829833">
                  <a:extLst>
                    <a:ext uri="{9D8B030D-6E8A-4147-A177-3AD203B41FA5}">
                      <a16:colId xmlns:a16="http://schemas.microsoft.com/office/drawing/2014/main" val="3248950064"/>
                    </a:ext>
                  </a:extLst>
                </a:gridCol>
                <a:gridCol w="5728447">
                  <a:extLst>
                    <a:ext uri="{9D8B030D-6E8A-4147-A177-3AD203B41FA5}">
                      <a16:colId xmlns:a16="http://schemas.microsoft.com/office/drawing/2014/main" val="2601635310"/>
                    </a:ext>
                  </a:extLst>
                </a:gridCol>
                <a:gridCol w="2031476">
                  <a:extLst>
                    <a:ext uri="{9D8B030D-6E8A-4147-A177-3AD203B41FA5}">
                      <a16:colId xmlns:a16="http://schemas.microsoft.com/office/drawing/2014/main" val="720610925"/>
                    </a:ext>
                  </a:extLst>
                </a:gridCol>
                <a:gridCol w="2863252">
                  <a:extLst>
                    <a:ext uri="{9D8B030D-6E8A-4147-A177-3AD203B41FA5}">
                      <a16:colId xmlns:a16="http://schemas.microsoft.com/office/drawing/2014/main" val="1486635611"/>
                    </a:ext>
                  </a:extLst>
                </a:gridCol>
              </a:tblGrid>
              <a:tr h="1102662">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 з/п</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(посилання на </a:t>
                      </a:r>
                      <a:r>
                        <a:rPr lang="uk-UA" sz="1600" dirty="0" err="1">
                          <a:solidFill>
                            <a:schemeClr val="tx1"/>
                          </a:solidFill>
                          <a:effectLst/>
                          <a:latin typeface="Cambria Math" panose="02040503050406030204" pitchFamily="18" charset="0"/>
                          <a:ea typeface="Cambria Math" panose="02040503050406030204" pitchFamily="18" charset="0"/>
                        </a:rPr>
                        <a:t>вебсторінку</a:t>
                      </a:r>
                      <a:r>
                        <a:rPr lang="uk-UA" sz="1600" dirty="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a:solidFill>
                            <a:schemeClr val="bg1">
                              <a:lumMod val="95000"/>
                              <a:lumOff val="5000"/>
                            </a:schemeClr>
                          </a:solidFill>
                          <a:effectLst/>
                          <a:latin typeface="Times New Roman" panose="02020603050405020304" pitchFamily="18" charset="0"/>
                          <a:ea typeface="Times New Roman" panose="02020603050405020304" pitchFamily="18" charset="0"/>
                        </a:rPr>
                        <a:t>)</a:t>
                      </a:r>
                      <a:endParaRPr lang="en-US" sz="16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4028834899"/>
                  </a:ext>
                </a:extLst>
              </a:tr>
              <a:tr h="83603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вказано обсяг освітньо-професійної програми в кредитах ЄКТС?</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69338805"/>
                  </a:ext>
                </a:extLst>
              </a:tr>
              <a:tr h="100419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вказано обсяг освітніх компонентів (у кредитах ЄКТС), спрямованих на формування </a:t>
                      </a:r>
                      <a:r>
                        <a:rPr lang="uk-UA" sz="1400" dirty="0" err="1">
                          <a:effectLst/>
                          <a:latin typeface="Times New Roman" panose="02020603050405020304" pitchFamily="18" charset="0"/>
                          <a:ea typeface="Times New Roman" panose="02020603050405020304" pitchFamily="18" charset="0"/>
                        </a:rPr>
                        <a:t>компетентностей</a:t>
                      </a:r>
                      <a:r>
                        <a:rPr lang="uk-UA" sz="1400" dirty="0">
                          <a:effectLst/>
                          <a:latin typeface="Times New Roman" panose="02020603050405020304" pitchFamily="18" charset="0"/>
                          <a:ea typeface="Times New Roman" panose="02020603050405020304" pitchFamily="18" charset="0"/>
                        </a:rPr>
                        <a:t>, визначених стандартом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за відповідною спеціальністю?</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99227741"/>
                  </a:ext>
                </a:extLst>
              </a:tr>
              <a:tr h="83603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вказано обсяг (у кредитах ЄКТС), що відводиться на дисципліни за вибором здобувачів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30558486"/>
                  </a:ext>
                </a:extLst>
              </a:tr>
              <a:tr h="83603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відповідають вказані обсяги нормативним документам Міністерства освіти і науки України та законодавству?</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92370283"/>
                  </a:ext>
                </a:extLst>
              </a:tr>
            </a:tbl>
          </a:graphicData>
        </a:graphic>
      </p:graphicFrame>
    </p:spTree>
    <p:extLst>
      <p:ext uri="{BB962C8B-B14F-4D97-AF65-F5344CB8AC3E}">
        <p14:creationId xmlns:p14="http://schemas.microsoft.com/office/powerpoint/2010/main" val="320319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7620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К1.4</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Зміст  освітньо-професійної програми має чітку структуру; освітні компоненти, включені до  освітньо-професійної програми, становлять логічну взаємопов’язану систему та в сукупності дають можливість досягти заявлених цілей та програмних результатів навчання.</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a:solidFill>
                <a:schemeClr val="bg1">
                  <a:lumMod val="95000"/>
                  <a:lumOff val="5000"/>
                </a:schemeClr>
              </a:solidFill>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57683091"/>
              </p:ext>
            </p:extLst>
          </p:nvPr>
        </p:nvGraphicFramePr>
        <p:xfrm>
          <a:off x="528320" y="1842244"/>
          <a:ext cx="11453008" cy="4453589"/>
        </p:xfrm>
        <a:graphic>
          <a:graphicData uri="http://schemas.openxmlformats.org/drawingml/2006/table">
            <a:tbl>
              <a:tblPr firstRow="1" bandRow="1">
                <a:tableStyleId>{5C22544A-7EE6-4342-B048-85BDC9FD1C3A}</a:tableStyleId>
              </a:tblPr>
              <a:tblGrid>
                <a:gridCol w="829833">
                  <a:extLst>
                    <a:ext uri="{9D8B030D-6E8A-4147-A177-3AD203B41FA5}">
                      <a16:colId xmlns:a16="http://schemas.microsoft.com/office/drawing/2014/main" val="3248950064"/>
                    </a:ext>
                  </a:extLst>
                </a:gridCol>
                <a:gridCol w="5728447">
                  <a:extLst>
                    <a:ext uri="{9D8B030D-6E8A-4147-A177-3AD203B41FA5}">
                      <a16:colId xmlns:a16="http://schemas.microsoft.com/office/drawing/2014/main" val="2601635310"/>
                    </a:ext>
                  </a:extLst>
                </a:gridCol>
                <a:gridCol w="2031476">
                  <a:extLst>
                    <a:ext uri="{9D8B030D-6E8A-4147-A177-3AD203B41FA5}">
                      <a16:colId xmlns:a16="http://schemas.microsoft.com/office/drawing/2014/main" val="720610925"/>
                    </a:ext>
                  </a:extLst>
                </a:gridCol>
                <a:gridCol w="2863252">
                  <a:extLst>
                    <a:ext uri="{9D8B030D-6E8A-4147-A177-3AD203B41FA5}">
                      <a16:colId xmlns:a16="http://schemas.microsoft.com/office/drawing/2014/main" val="1486635611"/>
                    </a:ext>
                  </a:extLst>
                </a:gridCol>
              </a:tblGrid>
              <a:tr h="941297">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 з/п</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(посилання на </a:t>
                      </a:r>
                      <a:r>
                        <a:rPr lang="uk-UA" sz="1600" dirty="0" err="1">
                          <a:solidFill>
                            <a:schemeClr val="tx1"/>
                          </a:solidFill>
                          <a:effectLst/>
                          <a:latin typeface="Cambria Math" panose="02040503050406030204" pitchFamily="18" charset="0"/>
                          <a:ea typeface="Cambria Math" panose="02040503050406030204" pitchFamily="18" charset="0"/>
                        </a:rPr>
                        <a:t>вебсторінку</a:t>
                      </a:r>
                      <a:r>
                        <a:rPr lang="uk-UA" sz="1600" dirty="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a:solidFill>
                            <a:schemeClr val="tx1"/>
                          </a:solidFill>
                          <a:effectLst/>
                          <a:latin typeface="Times New Roman" panose="02020603050405020304" pitchFamily="18" charset="0"/>
                          <a:ea typeface="Times New Roman" panose="02020603050405020304" pitchFamily="18" charset="0"/>
                        </a:rPr>
                        <a:t>)</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4028834899"/>
                  </a:ext>
                </a:extLst>
              </a:tr>
              <a:tr h="836034">
                <a:tc>
                  <a:txBody>
                    <a:bodyPr/>
                    <a:lstStyle/>
                    <a:p>
                      <a:pPr algn="ctr">
                        <a:lnSpc>
                          <a:spcPct val="115000"/>
                        </a:lnSpc>
                        <a:spcAft>
                          <a:spcPts val="0"/>
                        </a:spcAft>
                      </a:pPr>
                      <a:r>
                        <a:rPr lang="uk-UA" sz="1400" dirty="0">
                          <a:effectLst/>
                          <a:latin typeface="Times New Roman" panose="02020603050405020304" pitchFamily="18" charset="0"/>
                          <a:ea typeface="Times New Roman" panose="02020603050405020304" pitchFamily="18"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виокремлено в освітньо-професійній програмі програмні результати навчання, що визначені професійними стандартами та закладом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69338805"/>
                  </a:ext>
                </a:extLst>
              </a:tr>
              <a:tr h="1004190">
                <a:tc>
                  <a:txBody>
                    <a:bodyPr/>
                    <a:lstStyle/>
                    <a:p>
                      <a:pPr algn="ctr">
                        <a:lnSpc>
                          <a:spcPct val="115000"/>
                        </a:lnSpc>
                        <a:spcAft>
                          <a:spcPts val="0"/>
                        </a:spcAft>
                      </a:pPr>
                      <a:r>
                        <a:rPr lang="uk-UA" sz="1400" dirty="0">
                          <a:effectLst/>
                          <a:latin typeface="Times New Roman" panose="02020603050405020304" pitchFamily="18" charset="0"/>
                          <a:ea typeface="Times New Roman" panose="02020603050405020304" pitchFamily="18" charset="0"/>
                        </a:rPr>
                        <a:t>2</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описано в освітньо-професійній програмі методи навчання, що передбачають самостійну дослідницьку діяльність здобувачів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99227741"/>
                  </a:ext>
                </a:extLst>
              </a:tr>
              <a:tr h="836034">
                <a:tc>
                  <a:txBody>
                    <a:bodyPr/>
                    <a:lstStyle/>
                    <a:p>
                      <a:pPr algn="ctr">
                        <a:lnSpc>
                          <a:spcPct val="115000"/>
                        </a:lnSpc>
                        <a:spcAft>
                          <a:spcPts val="0"/>
                        </a:spcAft>
                      </a:pPr>
                      <a:r>
                        <a:rPr lang="uk-UA" sz="1400">
                          <a:effectLst/>
                          <a:latin typeface="Times New Roman" panose="02020603050405020304" pitchFamily="18" charset="0"/>
                          <a:ea typeface="Times New Roman" panose="02020603050405020304" pitchFamily="18" charset="0"/>
                        </a:rPr>
                        <a:t>3</a:t>
                      </a:r>
                      <a:endParaRPr lang="en-US" sz="14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структуровано освітньо-професійну програму в контексті загального часу навчання?</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30558486"/>
                  </a:ext>
                </a:extLst>
              </a:tr>
              <a:tr h="836034">
                <a:tc>
                  <a:txBody>
                    <a:bodyPr/>
                    <a:lstStyle/>
                    <a:p>
                      <a:pPr algn="ctr">
                        <a:lnSpc>
                          <a:spcPct val="115000"/>
                        </a:lnSpc>
                        <a:spcAft>
                          <a:spcPts val="0"/>
                        </a:spcAft>
                      </a:pPr>
                      <a:r>
                        <a:rPr lang="uk-UA" sz="1400">
                          <a:effectLst/>
                          <a:latin typeface="Times New Roman" panose="02020603050405020304" pitchFamily="18" charset="0"/>
                          <a:ea typeface="Times New Roman" panose="02020603050405020304" pitchFamily="18" charset="0"/>
                        </a:rPr>
                        <a:t>4</a:t>
                      </a:r>
                      <a:endParaRPr lang="en-US" sz="14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має освітньо-професійна програма систему поділу освітніх компонентів на змістовні блоки (обов’язкові, вибіркові блоки)?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92370283"/>
                  </a:ext>
                </a:extLst>
              </a:tr>
            </a:tbl>
          </a:graphicData>
        </a:graphic>
      </p:graphicFrame>
    </p:spTree>
    <p:extLst>
      <p:ext uri="{BB962C8B-B14F-4D97-AF65-F5344CB8AC3E}">
        <p14:creationId xmlns:p14="http://schemas.microsoft.com/office/powerpoint/2010/main" val="365382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pPr algn="just"/>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К1.5</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Структура  освітньо-професійної програми передбачає можливість для формування індивідуальної освітньої траєкторії, зокрема через індивідуальний вибір здобувачами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освітніх компонентів в обсязі, передбаченому законодавством</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4507984"/>
              </p:ext>
            </p:extLst>
          </p:nvPr>
        </p:nvGraphicFramePr>
        <p:xfrm>
          <a:off x="381000" y="215155"/>
          <a:ext cx="11586884" cy="2524344"/>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896618000"/>
                    </a:ext>
                  </a:extLst>
                </a:gridCol>
                <a:gridCol w="5392271">
                  <a:extLst>
                    <a:ext uri="{9D8B030D-6E8A-4147-A177-3AD203B41FA5}">
                      <a16:colId xmlns:a16="http://schemas.microsoft.com/office/drawing/2014/main" val="301357210"/>
                    </a:ext>
                  </a:extLst>
                </a:gridCol>
                <a:gridCol w="2307292">
                  <a:extLst>
                    <a:ext uri="{9D8B030D-6E8A-4147-A177-3AD203B41FA5}">
                      <a16:colId xmlns:a16="http://schemas.microsoft.com/office/drawing/2014/main" val="1273019317"/>
                    </a:ext>
                  </a:extLst>
                </a:gridCol>
                <a:gridCol w="2896721">
                  <a:extLst>
                    <a:ext uri="{9D8B030D-6E8A-4147-A177-3AD203B41FA5}">
                      <a16:colId xmlns:a16="http://schemas.microsoft.com/office/drawing/2014/main" val="3163541566"/>
                    </a:ext>
                  </a:extLst>
                </a:gridCol>
              </a:tblGrid>
              <a:tr h="632010">
                <a:tc>
                  <a:txBody>
                    <a:bodyPr/>
                    <a:lstStyle/>
                    <a:p>
                      <a:pPr algn="ctr">
                        <a:lnSpc>
                          <a:spcPct val="115000"/>
                        </a:lnSpc>
                        <a:spcAft>
                          <a:spcPts val="0"/>
                        </a:spcAft>
                      </a:pPr>
                      <a:r>
                        <a:rPr lang="uk-UA" sz="1200" b="0" dirty="0">
                          <a:solidFill>
                            <a:schemeClr val="bg1">
                              <a:lumMod val="95000"/>
                              <a:lumOff val="5000"/>
                            </a:schemeClr>
                          </a:solidFill>
                          <a:effectLst/>
                          <a:latin typeface="Cambria Math" panose="02040503050406030204" pitchFamily="18" charset="0"/>
                          <a:ea typeface="Cambria Math" panose="02040503050406030204" pitchFamily="18" charset="0"/>
                        </a:rPr>
                        <a:t>5</a:t>
                      </a:r>
                      <a:endParaRPr lang="en-US" sz="12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дає змогу приведена структурно-логічна схема досягти загальних та фахових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компетентностей</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73391800"/>
                  </a:ext>
                </a:extLst>
              </a:tr>
              <a:tr h="910878">
                <a:tc>
                  <a:txBody>
                    <a:bodyPr/>
                    <a:lstStyle/>
                    <a:p>
                      <a:pPr algn="ctr">
                        <a:lnSpc>
                          <a:spcPct val="115000"/>
                        </a:lnSpc>
                        <a:spcAft>
                          <a:spcPts val="0"/>
                        </a:spcAft>
                      </a:pPr>
                      <a:r>
                        <a:rPr lang="uk-UA" sz="1200" b="0" dirty="0">
                          <a:solidFill>
                            <a:schemeClr val="bg1">
                              <a:lumMod val="95000"/>
                              <a:lumOff val="5000"/>
                            </a:schemeClr>
                          </a:solidFill>
                          <a:effectLst/>
                          <a:latin typeface="Cambria Math" panose="02040503050406030204" pitchFamily="18" charset="0"/>
                          <a:ea typeface="Cambria Math" panose="02040503050406030204" pitchFamily="18" charset="0"/>
                        </a:rPr>
                        <a:t>6</a:t>
                      </a:r>
                      <a:endParaRPr lang="en-US" sz="12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дають змогу обов’язкові компоненти у сукупності досягти програмних результатів навчання (наявність матриці відповідності програмних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компетентностей</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 компонентам освітньої програми)?</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6526650"/>
                  </a:ext>
                </a:extLst>
              </a:tr>
              <a:tr h="910878">
                <a:tc>
                  <a:txBody>
                    <a:bodyPr/>
                    <a:lstStyle/>
                    <a:p>
                      <a:pPr algn="ctr">
                        <a:lnSpc>
                          <a:spcPct val="115000"/>
                        </a:lnSpc>
                        <a:spcAft>
                          <a:spcPts val="0"/>
                        </a:spcAft>
                      </a:pPr>
                      <a:r>
                        <a:rPr lang="uk-UA" sz="1200" b="0" dirty="0">
                          <a:solidFill>
                            <a:schemeClr val="bg1">
                              <a:lumMod val="95000"/>
                              <a:lumOff val="5000"/>
                            </a:schemeClr>
                          </a:solidFill>
                          <a:effectLst/>
                          <a:latin typeface="Cambria Math" panose="02040503050406030204" pitchFamily="18" charset="0"/>
                          <a:ea typeface="Cambria Math" panose="02040503050406030204" pitchFamily="18" charset="0"/>
                        </a:rPr>
                        <a:t>7</a:t>
                      </a:r>
                      <a:endParaRPr lang="en-US" sz="12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сформовано навчальний план відповідно до опису освітньо-професійної програми та структурно-логічної схеми?</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424983924"/>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443831895"/>
              </p:ext>
            </p:extLst>
          </p:nvPr>
        </p:nvGraphicFramePr>
        <p:xfrm>
          <a:off x="381000" y="4074458"/>
          <a:ext cx="11586884" cy="2186645"/>
        </p:xfrm>
        <a:graphic>
          <a:graphicData uri="http://schemas.openxmlformats.org/drawingml/2006/table">
            <a:tbl>
              <a:tblPr firstRow="1" bandRow="1">
                <a:tableStyleId>{5C22544A-7EE6-4342-B048-85BDC9FD1C3A}</a:tableStyleId>
              </a:tblPr>
              <a:tblGrid>
                <a:gridCol w="1098176">
                  <a:extLst>
                    <a:ext uri="{9D8B030D-6E8A-4147-A177-3AD203B41FA5}">
                      <a16:colId xmlns:a16="http://schemas.microsoft.com/office/drawing/2014/main" val="394117532"/>
                    </a:ext>
                  </a:extLst>
                </a:gridCol>
                <a:gridCol w="4695266">
                  <a:extLst>
                    <a:ext uri="{9D8B030D-6E8A-4147-A177-3AD203B41FA5}">
                      <a16:colId xmlns:a16="http://schemas.microsoft.com/office/drawing/2014/main" val="2346089743"/>
                    </a:ext>
                  </a:extLst>
                </a:gridCol>
                <a:gridCol w="2896721">
                  <a:extLst>
                    <a:ext uri="{9D8B030D-6E8A-4147-A177-3AD203B41FA5}">
                      <a16:colId xmlns:a16="http://schemas.microsoft.com/office/drawing/2014/main" val="3706080257"/>
                    </a:ext>
                  </a:extLst>
                </a:gridCol>
                <a:gridCol w="2896721">
                  <a:extLst>
                    <a:ext uri="{9D8B030D-6E8A-4147-A177-3AD203B41FA5}">
                      <a16:colId xmlns:a16="http://schemas.microsoft.com/office/drawing/2014/main" val="1555877100"/>
                    </a:ext>
                  </a:extLst>
                </a:gridCol>
              </a:tblGrid>
              <a:tr h="111610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 з/п</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(посилання на </a:t>
                      </a:r>
                      <a:r>
                        <a:rPr lang="uk-UA" sz="1600" dirty="0" err="1" smtClean="0">
                          <a:solidFill>
                            <a:schemeClr val="tx1"/>
                          </a:solidFill>
                          <a:effectLst/>
                          <a:latin typeface="Cambria Math" panose="02040503050406030204" pitchFamily="18" charset="0"/>
                          <a:ea typeface="Cambria Math" panose="02040503050406030204" pitchFamily="18" charset="0"/>
                        </a:rPr>
                        <a:t>вебсторінку</a:t>
                      </a:r>
                      <a:r>
                        <a:rPr lang="uk-UA" sz="1600" dirty="0" smtClean="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smtClean="0">
                          <a:solidFill>
                            <a:schemeClr val="tx1"/>
                          </a:solidFill>
                          <a:effectLst/>
                          <a:latin typeface="Times New Roman" panose="02020603050405020304" pitchFamily="18" charset="0"/>
                          <a:ea typeface="Times New Roman" panose="02020603050405020304" pitchFamily="18" charset="0"/>
                        </a:rPr>
                        <a:t>)</a:t>
                      </a:r>
                      <a:endParaRPr lang="en-US" sz="1600" dirty="0" smtClean="0">
                        <a:solidFill>
                          <a:schemeClr val="tx1"/>
                        </a:solidFill>
                        <a:effectLst/>
                        <a:latin typeface="Calibri" panose="020F0502020204030204" pitchFamily="34" charset="0"/>
                        <a:ea typeface="Calibri" panose="020F0502020204030204" pitchFamily="34" charset="0"/>
                      </a:endParaRPr>
                    </a:p>
                    <a:p>
                      <a:pPr algn="ctr"/>
                      <a:endParaRPr lang="en-US" sz="1600" dirty="0">
                        <a:solidFill>
                          <a:schemeClr val="tx1"/>
                        </a:solidFill>
                      </a:endParaRPr>
                    </a:p>
                  </a:txBody>
                  <a:tcPr>
                    <a:solidFill>
                      <a:schemeClr val="accent6">
                        <a:lumMod val="75000"/>
                      </a:schemeClr>
                    </a:solidFill>
                  </a:tcPr>
                </a:tc>
                <a:extLst>
                  <a:ext uri="{0D108BD9-81ED-4DB2-BD59-A6C34878D82A}">
                    <a16:rowId xmlns:a16="http://schemas.microsoft.com/office/drawing/2014/main" val="525107181"/>
                  </a:ext>
                </a:extLst>
              </a:tr>
              <a:tr h="1010117">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наявні в закладі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процедури, які дають змогу сформувати індивідуальні освітні траєкторії?</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957062420"/>
                  </a:ext>
                </a:extLst>
              </a:tr>
            </a:tbl>
          </a:graphicData>
        </a:graphic>
      </p:graphicFrame>
    </p:spTree>
    <p:extLst>
      <p:ext uri="{BB962C8B-B14F-4D97-AF65-F5344CB8AC3E}">
        <p14:creationId xmlns:p14="http://schemas.microsoft.com/office/powerpoint/2010/main" val="19872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К1.6</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Навчальні плани,  розроблені на підставі відповідної освітньо-професійної програми,  визначають перелік та обсяг освітніх компонентів у кредитах ЄКТС, їхню логічну послідовність, форми організації освітнього процесу, види та обсяг навчальних занять, графік освітнього процесу, форми поточного і підсумкового контролю, що забезпечують досягнення здобувачем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програмних результатів навчання</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06991875"/>
              </p:ext>
            </p:extLst>
          </p:nvPr>
        </p:nvGraphicFramePr>
        <p:xfrm>
          <a:off x="381000" y="215155"/>
          <a:ext cx="11586884" cy="2793464"/>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896618000"/>
                    </a:ext>
                  </a:extLst>
                </a:gridCol>
                <a:gridCol w="5768788">
                  <a:extLst>
                    <a:ext uri="{9D8B030D-6E8A-4147-A177-3AD203B41FA5}">
                      <a16:colId xmlns:a16="http://schemas.microsoft.com/office/drawing/2014/main" val="301357210"/>
                    </a:ext>
                  </a:extLst>
                </a:gridCol>
                <a:gridCol w="1930775">
                  <a:extLst>
                    <a:ext uri="{9D8B030D-6E8A-4147-A177-3AD203B41FA5}">
                      <a16:colId xmlns:a16="http://schemas.microsoft.com/office/drawing/2014/main" val="1273019317"/>
                    </a:ext>
                  </a:extLst>
                </a:gridCol>
                <a:gridCol w="2896721">
                  <a:extLst>
                    <a:ext uri="{9D8B030D-6E8A-4147-A177-3AD203B41FA5}">
                      <a16:colId xmlns:a16="http://schemas.microsoft.com/office/drawing/2014/main" val="3163541566"/>
                    </a:ext>
                  </a:extLst>
                </a:gridCol>
              </a:tblGrid>
              <a:tr h="712692">
                <a:tc>
                  <a:txBody>
                    <a:bodyPr/>
                    <a:lstStyle/>
                    <a:p>
                      <a:pPr algn="ctr">
                        <a:lnSpc>
                          <a:spcPct val="115000"/>
                        </a:lnSpc>
                        <a:spcAft>
                          <a:spcPts val="0"/>
                        </a:spcAft>
                      </a:pPr>
                      <a:r>
                        <a:rPr lang="uk-UA" sz="1200" b="0" dirty="0">
                          <a:solidFill>
                            <a:schemeClr val="bg1">
                              <a:lumMod val="95000"/>
                              <a:lumOff val="5000"/>
                            </a:schemeClr>
                          </a:solidFill>
                          <a:effectLst/>
                          <a:latin typeface="Times New Roman" panose="02020603050405020304" pitchFamily="18" charset="0"/>
                          <a:ea typeface="Times New Roman" panose="02020603050405020304" pitchFamily="18" charset="0"/>
                        </a:rPr>
                        <a:t>2</a:t>
                      </a:r>
                      <a:endParaRPr lang="en-US" sz="1100" b="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Times New Roman" panose="02020603050405020304" pitchFamily="18" charset="0"/>
                          <a:ea typeface="Times New Roman" panose="02020603050405020304" pitchFamily="18" charset="0"/>
                        </a:rPr>
                        <a:t>Чи розроблено механізми функціонування індивідуальних освітніх траєкторій?</a:t>
                      </a:r>
                      <a:endParaRPr lang="en-US" sz="1400" b="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73391800"/>
                  </a:ext>
                </a:extLst>
              </a:tr>
              <a:tr h="60511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є можливість вибору освітніх компонентів здобувачами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06526650"/>
                  </a:ext>
                </a:extLst>
              </a:tr>
              <a:tr h="564776">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є документи, що регламентують механізм індивідуальної освітньої траєкторії здобувача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424983924"/>
                  </a:ext>
                </a:extLst>
              </a:tr>
              <a:tr h="91087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розроблено процедуру інформування здобувачів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про освітні компоненти, що пропонуються їм на вибір?</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161485584"/>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610317716"/>
              </p:ext>
            </p:extLst>
          </p:nvPr>
        </p:nvGraphicFramePr>
        <p:xfrm>
          <a:off x="381000" y="4773707"/>
          <a:ext cx="11586884" cy="1817404"/>
        </p:xfrm>
        <a:graphic>
          <a:graphicData uri="http://schemas.openxmlformats.org/drawingml/2006/table">
            <a:tbl>
              <a:tblPr firstRow="1" bandRow="1">
                <a:tableStyleId>{5C22544A-7EE6-4342-B048-85BDC9FD1C3A}</a:tableStyleId>
              </a:tblPr>
              <a:tblGrid>
                <a:gridCol w="923365">
                  <a:extLst>
                    <a:ext uri="{9D8B030D-6E8A-4147-A177-3AD203B41FA5}">
                      <a16:colId xmlns:a16="http://schemas.microsoft.com/office/drawing/2014/main" val="2726776364"/>
                    </a:ext>
                  </a:extLst>
                </a:gridCol>
                <a:gridCol w="5768788">
                  <a:extLst>
                    <a:ext uri="{9D8B030D-6E8A-4147-A177-3AD203B41FA5}">
                      <a16:colId xmlns:a16="http://schemas.microsoft.com/office/drawing/2014/main" val="4144386309"/>
                    </a:ext>
                  </a:extLst>
                </a:gridCol>
                <a:gridCol w="1998010">
                  <a:extLst>
                    <a:ext uri="{9D8B030D-6E8A-4147-A177-3AD203B41FA5}">
                      <a16:colId xmlns:a16="http://schemas.microsoft.com/office/drawing/2014/main" val="172699195"/>
                    </a:ext>
                  </a:extLst>
                </a:gridCol>
                <a:gridCol w="2896721">
                  <a:extLst>
                    <a:ext uri="{9D8B030D-6E8A-4147-A177-3AD203B41FA5}">
                      <a16:colId xmlns:a16="http://schemas.microsoft.com/office/drawing/2014/main" val="903859697"/>
                    </a:ext>
                  </a:extLst>
                </a:gridCol>
              </a:tblGrid>
              <a:tr h="11026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 з/п</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(посилання на </a:t>
                      </a:r>
                      <a:r>
                        <a:rPr lang="uk-UA" sz="1600" dirty="0" err="1" smtClean="0">
                          <a:solidFill>
                            <a:schemeClr val="tx1"/>
                          </a:solidFill>
                          <a:effectLst/>
                          <a:latin typeface="Cambria Math" panose="02040503050406030204" pitchFamily="18" charset="0"/>
                          <a:ea typeface="Cambria Math" panose="02040503050406030204" pitchFamily="18" charset="0"/>
                        </a:rPr>
                        <a:t>вебсторінку</a:t>
                      </a:r>
                      <a:r>
                        <a:rPr lang="uk-UA" sz="1600" dirty="0" smtClean="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smtClean="0">
                          <a:solidFill>
                            <a:schemeClr val="tx1"/>
                          </a:solidFill>
                          <a:effectLst/>
                          <a:latin typeface="Times New Roman" panose="02020603050405020304" pitchFamily="18" charset="0"/>
                          <a:ea typeface="Times New Roman" panose="02020603050405020304" pitchFamily="18" charset="0"/>
                        </a:rPr>
                        <a:t>)</a:t>
                      </a:r>
                      <a:endParaRPr lang="en-US" sz="1600" dirty="0" smtClean="0">
                        <a:solidFill>
                          <a:schemeClr val="tx1"/>
                        </a:solidFill>
                        <a:effectLst/>
                        <a:latin typeface="Calibri" panose="020F0502020204030204" pitchFamily="34" charset="0"/>
                        <a:ea typeface="Calibri" panose="020F0502020204030204" pitchFamily="34" charset="0"/>
                      </a:endParaRPr>
                    </a:p>
                    <a:p>
                      <a:pPr algn="ctr"/>
                      <a:endParaRPr lang="en-US" sz="1600" dirty="0">
                        <a:solidFill>
                          <a:schemeClr val="tx1"/>
                        </a:solidFill>
                      </a:endParaRPr>
                    </a:p>
                  </a:txBody>
                  <a:tcPr>
                    <a:solidFill>
                      <a:schemeClr val="accent6">
                        <a:lumMod val="75000"/>
                      </a:schemeClr>
                    </a:solidFill>
                  </a:tcPr>
                </a:tc>
                <a:extLst>
                  <a:ext uri="{0D108BD9-81ED-4DB2-BD59-A6C34878D82A}">
                    <a16:rowId xmlns:a16="http://schemas.microsoft.com/office/drawing/2014/main" val="4081281742"/>
                  </a:ext>
                </a:extLst>
              </a:tr>
              <a:tr h="640876">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відповідає навчальний план освітньо-професійній програмі</a:t>
                      </a:r>
                      <a:r>
                        <a:rPr lang="uk-UA" sz="12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1065989180"/>
                  </a:ext>
                </a:extLst>
              </a:tr>
            </a:tbl>
          </a:graphicData>
        </a:graphic>
      </p:graphicFrame>
    </p:spTree>
    <p:extLst>
      <p:ext uri="{BB962C8B-B14F-4D97-AF65-F5344CB8AC3E}">
        <p14:creationId xmlns:p14="http://schemas.microsoft.com/office/powerpoint/2010/main" val="3992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067951694"/>
              </p:ext>
            </p:extLst>
          </p:nvPr>
        </p:nvGraphicFramePr>
        <p:xfrm>
          <a:off x="242048" y="369409"/>
          <a:ext cx="11806516" cy="5681766"/>
        </p:xfrm>
        <a:graphic>
          <a:graphicData uri="http://schemas.openxmlformats.org/drawingml/2006/table">
            <a:tbl>
              <a:tblPr firstRow="1" bandRow="1">
                <a:tableStyleId>{5C22544A-7EE6-4342-B048-85BDC9FD1C3A}</a:tableStyleId>
              </a:tblPr>
              <a:tblGrid>
                <a:gridCol w="927846">
                  <a:extLst>
                    <a:ext uri="{9D8B030D-6E8A-4147-A177-3AD203B41FA5}">
                      <a16:colId xmlns:a16="http://schemas.microsoft.com/office/drawing/2014/main" val="2750313495"/>
                    </a:ext>
                  </a:extLst>
                </a:gridCol>
                <a:gridCol w="5983941">
                  <a:extLst>
                    <a:ext uri="{9D8B030D-6E8A-4147-A177-3AD203B41FA5}">
                      <a16:colId xmlns:a16="http://schemas.microsoft.com/office/drawing/2014/main" val="1510236159"/>
                    </a:ext>
                  </a:extLst>
                </a:gridCol>
                <a:gridCol w="1943100">
                  <a:extLst>
                    <a:ext uri="{9D8B030D-6E8A-4147-A177-3AD203B41FA5}">
                      <a16:colId xmlns:a16="http://schemas.microsoft.com/office/drawing/2014/main" val="3645984909"/>
                    </a:ext>
                  </a:extLst>
                </a:gridCol>
                <a:gridCol w="2951629">
                  <a:extLst>
                    <a:ext uri="{9D8B030D-6E8A-4147-A177-3AD203B41FA5}">
                      <a16:colId xmlns:a16="http://schemas.microsoft.com/office/drawing/2014/main" val="727947979"/>
                    </a:ext>
                  </a:extLst>
                </a:gridCol>
              </a:tblGrid>
              <a:tr h="683321">
                <a:tc>
                  <a:txBody>
                    <a:bodyPr/>
                    <a:lstStyle/>
                    <a:p>
                      <a:pPr algn="ctr">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2</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затверджений навчальний план освітньо-професійної програми?</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243549113"/>
                  </a:ext>
                </a:extLst>
              </a:tr>
              <a:tr h="898519">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3</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наявна інформація в навчальному плані щодо галузі знань, спеціальності, назви освітньо-професійної програми, кваліфікації, форми навчання, передумов вступу?</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858071275"/>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4</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визначено в навчальному плані перелік та обсяг освітніх компонентів у кредитах ЄКТС?</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941708964"/>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5</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відповідає логічна послідовність освітніх компонентів у навчальному плані освітньо-професійній програмі?</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4113992285"/>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6</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відповідають форми організації освітнього процесу, види та обсяг навчальних занять у навчальному плані освітньо-професійній програмі?</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752019993"/>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7</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наявний графік освітнього процесу в навчальному плані?</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899396851"/>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8</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Чи зазначено в графіку освітнього процесу посеместрове навантаження здобувача фахової передвищої освіти на весь цикл навчання?</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703866295"/>
                  </a:ext>
                </a:extLst>
              </a:tr>
              <a:tr h="683321">
                <a:tc>
                  <a:txBody>
                    <a:bodyPr/>
                    <a:lstStyle/>
                    <a:p>
                      <a:pPr algn="ctr">
                        <a:lnSpc>
                          <a:spcPct val="115000"/>
                        </a:lnSpc>
                        <a:spcAft>
                          <a:spcPts val="0"/>
                        </a:spcAft>
                      </a:pPr>
                      <a:r>
                        <a:rPr lang="uk-UA" sz="1400" b="0">
                          <a:solidFill>
                            <a:schemeClr val="bg1">
                              <a:lumMod val="95000"/>
                              <a:lumOff val="5000"/>
                            </a:schemeClr>
                          </a:solidFill>
                          <a:effectLst/>
                          <a:latin typeface="Cambria Math" panose="02040503050406030204" pitchFamily="18" charset="0"/>
                          <a:ea typeface="Cambria Math" panose="02040503050406030204" pitchFamily="18" charset="0"/>
                        </a:rPr>
                        <a:t>9</a:t>
                      </a:r>
                      <a:endParaRPr lang="en-US" sz="1400" b="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відповідають форми, кількість поточного і підсумкового контролю програмних результатів навчання освітньо-професійній програмі?</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226934988"/>
                  </a:ext>
                </a:extLst>
              </a:tr>
            </a:tbl>
          </a:graphicData>
        </a:graphic>
      </p:graphicFrame>
    </p:spTree>
    <p:extLst>
      <p:ext uri="{BB962C8B-B14F-4D97-AF65-F5344CB8AC3E}">
        <p14:creationId xmlns:p14="http://schemas.microsoft.com/office/powerpoint/2010/main" val="8722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28388"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 </a:t>
            </a:r>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К1.7 Освітньо-професійна програма та навчальний план передбачають практичну підготовку здобувачів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яка дає можливість здобути компетентності, потрібні для подальшої професійної діял</a:t>
            </a:r>
            <a:r>
              <a:rPr lang="uk-UA" b="1" i="1" dirty="0">
                <a:solidFill>
                  <a:schemeClr val="bg1">
                    <a:lumMod val="95000"/>
                    <a:lumOff val="5000"/>
                  </a:schemeClr>
                </a:solidFill>
                <a:latin typeface="Cambria Math" panose="02040503050406030204" pitchFamily="18" charset="0"/>
                <a:ea typeface="Cambria Math" panose="02040503050406030204" pitchFamily="18" charset="0"/>
              </a:rPr>
              <a:t>ьності</a:t>
            </a:r>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16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smtClean="0">
              <a:solidFill>
                <a:schemeClr val="bg1">
                  <a:lumMod val="95000"/>
                  <a:lumOff val="5000"/>
                </a:schemeClr>
              </a:solidFill>
            </a:endParaRPr>
          </a:p>
          <a:p>
            <a:pPr algn="just"/>
            <a:endParaRPr lang="en-US" b="1" i="1" dirty="0">
              <a:solidFill>
                <a:schemeClr val="bg1">
                  <a:lumMod val="95000"/>
                  <a:lumOff val="5000"/>
                </a:schemeClr>
              </a:solidFill>
            </a:endParaRPr>
          </a:p>
          <a:p>
            <a:pPr algn="just"/>
            <a:endParaRPr lang="en-US" b="1" i="1" dirty="0">
              <a:solidFill>
                <a:schemeClr val="bg1">
                  <a:lumMod val="95000"/>
                  <a:lumOff val="5000"/>
                </a:schemeClr>
              </a:solidFill>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01506917"/>
              </p:ext>
            </p:extLst>
          </p:nvPr>
        </p:nvGraphicFramePr>
        <p:xfrm>
          <a:off x="528320" y="1842244"/>
          <a:ext cx="11453008" cy="4507377"/>
        </p:xfrm>
        <a:graphic>
          <a:graphicData uri="http://schemas.openxmlformats.org/drawingml/2006/table">
            <a:tbl>
              <a:tblPr firstRow="1" bandRow="1">
                <a:tableStyleId>{5C22544A-7EE6-4342-B048-85BDC9FD1C3A}</a:tableStyleId>
              </a:tblPr>
              <a:tblGrid>
                <a:gridCol w="829833">
                  <a:extLst>
                    <a:ext uri="{9D8B030D-6E8A-4147-A177-3AD203B41FA5}">
                      <a16:colId xmlns:a16="http://schemas.microsoft.com/office/drawing/2014/main" val="3248950064"/>
                    </a:ext>
                  </a:extLst>
                </a:gridCol>
                <a:gridCol w="6131859">
                  <a:extLst>
                    <a:ext uri="{9D8B030D-6E8A-4147-A177-3AD203B41FA5}">
                      <a16:colId xmlns:a16="http://schemas.microsoft.com/office/drawing/2014/main" val="2601635310"/>
                    </a:ext>
                  </a:extLst>
                </a:gridCol>
                <a:gridCol w="1628064">
                  <a:extLst>
                    <a:ext uri="{9D8B030D-6E8A-4147-A177-3AD203B41FA5}">
                      <a16:colId xmlns:a16="http://schemas.microsoft.com/office/drawing/2014/main" val="720610925"/>
                    </a:ext>
                  </a:extLst>
                </a:gridCol>
                <a:gridCol w="2863252">
                  <a:extLst>
                    <a:ext uri="{9D8B030D-6E8A-4147-A177-3AD203B41FA5}">
                      <a16:colId xmlns:a16="http://schemas.microsoft.com/office/drawing/2014/main" val="1486635611"/>
                    </a:ext>
                  </a:extLst>
                </a:gridCol>
              </a:tblGrid>
              <a:tr h="995085">
                <a:tc>
                  <a:txBody>
                    <a:bodyPr/>
                    <a:lstStyle/>
                    <a:p>
                      <a:pPr algn="ctr">
                        <a:lnSpc>
                          <a:spcPct val="115000"/>
                        </a:lnSpc>
                        <a:spcAft>
                          <a:spcPts val="0"/>
                        </a:spcAft>
                      </a:pPr>
                      <a:r>
                        <a:rPr lang="uk-UA" sz="1800" dirty="0">
                          <a:solidFill>
                            <a:schemeClr val="tx1"/>
                          </a:solidFill>
                          <a:effectLst/>
                          <a:latin typeface="Cambria Math" panose="02040503050406030204" pitchFamily="18" charset="0"/>
                          <a:ea typeface="Cambria Math" panose="02040503050406030204" pitchFamily="18" charset="0"/>
                        </a:rPr>
                        <a:t>№ з/п</a:t>
                      </a:r>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(посилання на </a:t>
                      </a:r>
                      <a:r>
                        <a:rPr lang="uk-UA" sz="1600" dirty="0" err="1">
                          <a:solidFill>
                            <a:schemeClr val="tx1"/>
                          </a:solidFill>
                          <a:effectLst/>
                          <a:latin typeface="Cambria Math" panose="02040503050406030204" pitchFamily="18" charset="0"/>
                          <a:ea typeface="Cambria Math" panose="02040503050406030204" pitchFamily="18" charset="0"/>
                        </a:rPr>
                        <a:t>вебсторінку</a:t>
                      </a:r>
                      <a:r>
                        <a:rPr lang="uk-UA" sz="1600" dirty="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a:solidFill>
                            <a:schemeClr val="tx1"/>
                          </a:solidFill>
                          <a:effectLst/>
                          <a:latin typeface="Times New Roman" panose="02020603050405020304" pitchFamily="18" charset="0"/>
                          <a:ea typeface="Times New Roman" panose="02020603050405020304" pitchFamily="18" charset="0"/>
                        </a:rPr>
                        <a:t>)</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4028834899"/>
                  </a:ext>
                </a:extLst>
              </a:tr>
              <a:tr h="83603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передбачено в освітньо-професійній програмі та навчальному плані практичну підготовку здобувачів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69338805"/>
                  </a:ext>
                </a:extLst>
              </a:tr>
              <a:tr h="100419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затверджено шляхи реалізації практичної підготовки здобувачів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яку передбачає освітньо-професійна програма?</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199227741"/>
                  </a:ext>
                </a:extLst>
              </a:tr>
              <a:tr h="83603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Times New Roman" panose="02020603050405020304" pitchFamily="18" charset="0"/>
                          <a:ea typeface="Times New Roman" panose="02020603050405020304" pitchFamily="18" charset="0"/>
                        </a:rPr>
                        <a:t>Чи дає змогу практична підготовка, яка передбачена освітньо-професійною програмою, досягти здобувачам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інтегральних, спеціальних </a:t>
                      </a:r>
                      <a:r>
                        <a:rPr lang="uk-UA" sz="1400" dirty="0" err="1">
                          <a:effectLst/>
                          <a:latin typeface="Times New Roman" panose="02020603050405020304" pitchFamily="18" charset="0"/>
                          <a:ea typeface="Times New Roman" panose="02020603050405020304" pitchFamily="18" charset="0"/>
                        </a:rPr>
                        <a:t>компетентностей</a:t>
                      </a:r>
                      <a:r>
                        <a:rPr lang="uk-UA" sz="14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30558486"/>
                  </a:ext>
                </a:extLst>
              </a:tr>
              <a:tr h="83603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передбачає освітньо-професійна програма різні види практичної підготовки (практичні заняття, лабораторні роботи, навчальні екскурсії, підготовка </a:t>
                      </a:r>
                      <a:r>
                        <a:rPr lang="uk-UA" sz="1400" dirty="0" err="1">
                          <a:effectLst/>
                          <a:latin typeface="Times New Roman" panose="02020603050405020304" pitchFamily="18" charset="0"/>
                          <a:ea typeface="Times New Roman" panose="02020603050405020304" pitchFamily="18" charset="0"/>
                        </a:rPr>
                        <a:t>проєктів</a:t>
                      </a:r>
                      <a:r>
                        <a:rPr lang="uk-UA" sz="1400" dirty="0">
                          <a:effectLst/>
                          <a:latin typeface="Times New Roman" panose="02020603050405020304" pitchFamily="18" charset="0"/>
                          <a:ea typeface="Times New Roman" panose="02020603050405020304" pitchFamily="18" charset="0"/>
                        </a:rPr>
                        <a:t> тощо)?</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92370283"/>
                  </a:ext>
                </a:extLst>
              </a:tr>
            </a:tbl>
          </a:graphicData>
        </a:graphic>
      </p:graphicFrame>
    </p:spTree>
    <p:extLst>
      <p:ext uri="{BB962C8B-B14F-4D97-AF65-F5344CB8AC3E}">
        <p14:creationId xmlns:p14="http://schemas.microsoft.com/office/powerpoint/2010/main" val="145281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К1.8. Освітньо-професійна програма передбачає набуття здобувачами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загальних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компетентностей</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що відповідають заявленим цілям та законодавству.</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dirty="0"/>
              <a:t> </a:t>
            </a:r>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567364992"/>
              </p:ext>
            </p:extLst>
          </p:nvPr>
        </p:nvGraphicFramePr>
        <p:xfrm>
          <a:off x="242048" y="369409"/>
          <a:ext cx="11806516" cy="2265161"/>
        </p:xfrm>
        <a:graphic>
          <a:graphicData uri="http://schemas.openxmlformats.org/drawingml/2006/table">
            <a:tbl>
              <a:tblPr firstRow="1" bandRow="1">
                <a:tableStyleId>{5C22544A-7EE6-4342-B048-85BDC9FD1C3A}</a:tableStyleId>
              </a:tblPr>
              <a:tblGrid>
                <a:gridCol w="927846">
                  <a:extLst>
                    <a:ext uri="{9D8B030D-6E8A-4147-A177-3AD203B41FA5}">
                      <a16:colId xmlns:a16="http://schemas.microsoft.com/office/drawing/2014/main" val="2750313495"/>
                    </a:ext>
                  </a:extLst>
                </a:gridCol>
                <a:gridCol w="5822577">
                  <a:extLst>
                    <a:ext uri="{9D8B030D-6E8A-4147-A177-3AD203B41FA5}">
                      <a16:colId xmlns:a16="http://schemas.microsoft.com/office/drawing/2014/main" val="1510236159"/>
                    </a:ext>
                  </a:extLst>
                </a:gridCol>
                <a:gridCol w="2104464">
                  <a:extLst>
                    <a:ext uri="{9D8B030D-6E8A-4147-A177-3AD203B41FA5}">
                      <a16:colId xmlns:a16="http://schemas.microsoft.com/office/drawing/2014/main" val="3645984909"/>
                    </a:ext>
                  </a:extLst>
                </a:gridCol>
                <a:gridCol w="2951629">
                  <a:extLst>
                    <a:ext uri="{9D8B030D-6E8A-4147-A177-3AD203B41FA5}">
                      <a16:colId xmlns:a16="http://schemas.microsoft.com/office/drawing/2014/main" val="727947979"/>
                    </a:ext>
                  </a:extLst>
                </a:gridCol>
              </a:tblGrid>
              <a:tr h="683321">
                <a:tc>
                  <a:txBody>
                    <a:bodyPr/>
                    <a:lstStyle/>
                    <a:p>
                      <a:pPr algn="ctr">
                        <a:lnSpc>
                          <a:spcPct val="115000"/>
                        </a:lnSpc>
                        <a:spcAft>
                          <a:spcPts val="0"/>
                        </a:spcAft>
                      </a:pPr>
                      <a:r>
                        <a:rPr lang="uk-UA" sz="1200" b="0" dirty="0">
                          <a:solidFill>
                            <a:schemeClr val="bg1">
                              <a:lumMod val="95000"/>
                              <a:lumOff val="5000"/>
                            </a:schemeClr>
                          </a:solidFill>
                          <a:effectLst/>
                          <a:latin typeface="Cambria Math" panose="02040503050406030204" pitchFamily="18" charset="0"/>
                          <a:ea typeface="Cambria Math" panose="02040503050406030204" pitchFamily="18" charset="0"/>
                        </a:rPr>
                        <a:t>5</a:t>
                      </a:r>
                      <a:endParaRPr lang="en-US" sz="12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відбувається співпраця з роботодавцями у формулюванні цілей і завдань практичної підготовки, визначенні її змісту?</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243549113"/>
                  </a:ext>
                </a:extLst>
              </a:tr>
              <a:tr h="898519">
                <a:tc>
                  <a:txBody>
                    <a:bodyPr/>
                    <a:lstStyle/>
                    <a:p>
                      <a:pPr algn="ctr">
                        <a:lnSpc>
                          <a:spcPct val="115000"/>
                        </a:lnSpc>
                        <a:spcAft>
                          <a:spcPts val="0"/>
                        </a:spcAft>
                      </a:pPr>
                      <a:r>
                        <a:rPr lang="uk-UA" sz="1200" dirty="0">
                          <a:solidFill>
                            <a:schemeClr val="bg1">
                              <a:lumMod val="95000"/>
                              <a:lumOff val="5000"/>
                            </a:schemeClr>
                          </a:solidFill>
                          <a:effectLst/>
                          <a:latin typeface="Cambria Math" panose="02040503050406030204" pitchFamily="18" charset="0"/>
                          <a:ea typeface="Cambria Math" panose="02040503050406030204" pitchFamily="18" charset="0"/>
                        </a:rPr>
                        <a:t>6</a:t>
                      </a:r>
                      <a:endParaRPr lang="en-US" sz="120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solidFill>
                            <a:schemeClr val="bg1">
                              <a:lumMod val="95000"/>
                              <a:lumOff val="5000"/>
                            </a:schemeClr>
                          </a:solidFill>
                          <a:effectLst/>
                          <a:latin typeface="Cambria Math" panose="02040503050406030204" pitchFamily="18" charset="0"/>
                          <a:ea typeface="Cambria Math" panose="02040503050406030204" pitchFamily="18" charset="0"/>
                        </a:rPr>
                        <a:t>Чи враховані в практичній підготовці інноваційні технології відповідної сфери професійної діяльності?</a:t>
                      </a:r>
                      <a:endParaRPr lang="en-US" sz="140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858071275"/>
                  </a:ext>
                </a:extLst>
              </a:tr>
              <a:tr h="683321">
                <a:tc>
                  <a:txBody>
                    <a:bodyPr/>
                    <a:lstStyle/>
                    <a:p>
                      <a:pPr algn="ctr">
                        <a:lnSpc>
                          <a:spcPct val="115000"/>
                        </a:lnSpc>
                        <a:spcAft>
                          <a:spcPts val="0"/>
                        </a:spcAft>
                      </a:pPr>
                      <a:r>
                        <a:rPr lang="uk-UA" sz="1200" dirty="0">
                          <a:solidFill>
                            <a:schemeClr val="bg1">
                              <a:lumMod val="95000"/>
                              <a:lumOff val="5000"/>
                            </a:schemeClr>
                          </a:solidFill>
                          <a:effectLst/>
                          <a:latin typeface="Cambria Math" panose="02040503050406030204" pitchFamily="18" charset="0"/>
                          <a:ea typeface="Cambria Math" panose="02040503050406030204" pitchFamily="18" charset="0"/>
                        </a:rPr>
                        <a:t>7</a:t>
                      </a:r>
                      <a:endParaRPr lang="en-US" sz="120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solidFill>
                            <a:schemeClr val="bg1">
                              <a:lumMod val="95000"/>
                              <a:lumOff val="5000"/>
                            </a:schemeClr>
                          </a:solidFill>
                          <a:effectLst/>
                          <a:latin typeface="Cambria Math" panose="02040503050406030204" pitchFamily="18" charset="0"/>
                          <a:ea typeface="Cambria Math" panose="02040503050406030204" pitchFamily="18" charset="0"/>
                        </a:rPr>
                        <a:t>Чи залучаються здобувачі фахової </a:t>
                      </a:r>
                      <a:r>
                        <a:rPr lang="uk-UA" sz="140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400" dirty="0">
                          <a:solidFill>
                            <a:schemeClr val="bg1">
                              <a:lumMod val="95000"/>
                              <a:lumOff val="5000"/>
                            </a:schemeClr>
                          </a:solidFill>
                          <a:effectLst/>
                          <a:latin typeface="Cambria Math" panose="02040503050406030204" pitchFamily="18" charset="0"/>
                          <a:ea typeface="Cambria Math" panose="02040503050406030204" pitchFamily="18" charset="0"/>
                        </a:rPr>
                        <a:t> освіти та роботодавці як повноправні партнери до процедур і заходів забезпечення якості освіти?</a:t>
                      </a:r>
                      <a:endParaRPr lang="en-US" sz="140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941708964"/>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088012371"/>
              </p:ext>
            </p:extLst>
          </p:nvPr>
        </p:nvGraphicFramePr>
        <p:xfrm>
          <a:off x="242048" y="3657598"/>
          <a:ext cx="11806516" cy="2779016"/>
        </p:xfrm>
        <a:graphic>
          <a:graphicData uri="http://schemas.openxmlformats.org/drawingml/2006/table">
            <a:tbl>
              <a:tblPr firstRow="1" bandRow="1">
                <a:tableStyleId>{5C22544A-7EE6-4342-B048-85BDC9FD1C3A}</a:tableStyleId>
              </a:tblPr>
              <a:tblGrid>
                <a:gridCol w="995081">
                  <a:extLst>
                    <a:ext uri="{9D8B030D-6E8A-4147-A177-3AD203B41FA5}">
                      <a16:colId xmlns:a16="http://schemas.microsoft.com/office/drawing/2014/main" val="3427704412"/>
                    </a:ext>
                  </a:extLst>
                </a:gridCol>
                <a:gridCol w="5795683">
                  <a:extLst>
                    <a:ext uri="{9D8B030D-6E8A-4147-A177-3AD203B41FA5}">
                      <a16:colId xmlns:a16="http://schemas.microsoft.com/office/drawing/2014/main" val="333959091"/>
                    </a:ext>
                  </a:extLst>
                </a:gridCol>
                <a:gridCol w="2064123">
                  <a:extLst>
                    <a:ext uri="{9D8B030D-6E8A-4147-A177-3AD203B41FA5}">
                      <a16:colId xmlns:a16="http://schemas.microsoft.com/office/drawing/2014/main" val="2158424545"/>
                    </a:ext>
                  </a:extLst>
                </a:gridCol>
                <a:gridCol w="2951629">
                  <a:extLst>
                    <a:ext uri="{9D8B030D-6E8A-4147-A177-3AD203B41FA5}">
                      <a16:colId xmlns:a16="http://schemas.microsoft.com/office/drawing/2014/main" val="3535192769"/>
                    </a:ext>
                  </a:extLst>
                </a:gridCol>
              </a:tblGrid>
              <a:tr h="11698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800" dirty="0" smtClean="0">
                          <a:solidFill>
                            <a:schemeClr val="tx1"/>
                          </a:solidFill>
                          <a:effectLst/>
                          <a:latin typeface="Cambria Math" panose="02040503050406030204" pitchFamily="18" charset="0"/>
                          <a:ea typeface="Cambria Math" panose="02040503050406030204" pitchFamily="18" charset="0"/>
                        </a:rPr>
                        <a:t>№ з/п</a:t>
                      </a:r>
                      <a:endParaRPr lang="en-US" sz="18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800" dirty="0" smtClean="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8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800" dirty="0" smtClean="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8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latin typeface="Cambria Math" panose="02040503050406030204" pitchFamily="18" charset="0"/>
                        <a:ea typeface="Cambria Math" panose="02040503050406030204" pitchFamily="18" charset="0"/>
                      </a:endParaRPr>
                    </a:p>
                  </a:txBody>
                  <a:tcPr>
                    <a:solidFill>
                      <a:schemeClr val="accent6">
                        <a:lumMod val="75000"/>
                      </a:schemeClr>
                    </a:solidFill>
                  </a:tcPr>
                </a:tc>
                <a:tc>
                  <a:txBody>
                    <a:bodyPr/>
                    <a:lstStyle/>
                    <a:p>
                      <a:pPr algn="ctr">
                        <a:lnSpc>
                          <a:spcPct val="115000"/>
                        </a:lnSpc>
                        <a:spcAft>
                          <a:spcPts val="0"/>
                        </a:spcAft>
                      </a:pPr>
                      <a:r>
                        <a:rPr lang="uk-UA" sz="1800" dirty="0" smtClean="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800" dirty="0" smtClean="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800" dirty="0" smtClean="0">
                          <a:solidFill>
                            <a:schemeClr val="tx1"/>
                          </a:solidFill>
                          <a:effectLst/>
                          <a:latin typeface="Cambria Math" panose="02040503050406030204" pitchFamily="18" charset="0"/>
                          <a:ea typeface="Cambria Math" panose="02040503050406030204" pitchFamily="18" charset="0"/>
                        </a:rPr>
                        <a:t>(посилання на </a:t>
                      </a:r>
                      <a:r>
                        <a:rPr lang="uk-UA" sz="1800" dirty="0" err="1" smtClean="0">
                          <a:solidFill>
                            <a:schemeClr val="tx1"/>
                          </a:solidFill>
                          <a:effectLst/>
                          <a:latin typeface="Cambria Math" panose="02040503050406030204" pitchFamily="18" charset="0"/>
                          <a:ea typeface="Cambria Math" panose="02040503050406030204" pitchFamily="18" charset="0"/>
                        </a:rPr>
                        <a:t>вебсторінку</a:t>
                      </a:r>
                      <a:r>
                        <a:rPr lang="uk-UA" sz="1800" dirty="0" smtClean="0">
                          <a:solidFill>
                            <a:schemeClr val="tx1"/>
                          </a:solidFill>
                          <a:effectLst/>
                          <a:latin typeface="Cambria Math" panose="02040503050406030204" pitchFamily="18" charset="0"/>
                          <a:ea typeface="Cambria Math" panose="02040503050406030204" pitchFamily="18" charset="0"/>
                        </a:rPr>
                        <a:t> або додаткові документи)</a:t>
                      </a:r>
                      <a:endParaRPr lang="en-US" sz="18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latin typeface="Cambria Math" panose="02040503050406030204" pitchFamily="18" charset="0"/>
                        <a:ea typeface="Cambria Math" panose="02040503050406030204" pitchFamily="18" charset="0"/>
                      </a:endParaRPr>
                    </a:p>
                  </a:txBody>
                  <a:tcPr>
                    <a:solidFill>
                      <a:schemeClr val="accent6">
                        <a:lumMod val="75000"/>
                      </a:schemeClr>
                    </a:solidFill>
                  </a:tcPr>
                </a:tc>
                <a:extLst>
                  <a:ext uri="{0D108BD9-81ED-4DB2-BD59-A6C34878D82A}">
                    <a16:rowId xmlns:a16="http://schemas.microsoft.com/office/drawing/2014/main" val="407757465"/>
                  </a:ext>
                </a:extLst>
              </a:tr>
              <a:tr h="733426">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залучаються здобувачі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 роботи студентського самоврядування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668337888"/>
                  </a:ext>
                </a:extLst>
              </a:tr>
              <a:tr h="733426">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сприяють освітні компоненти, передбачені в освітньо-професійній програмі, набуттю загальних </a:t>
                      </a:r>
                      <a:r>
                        <a:rPr lang="uk-UA" sz="1400" dirty="0" err="1">
                          <a:effectLst/>
                          <a:latin typeface="Cambria Math" panose="02040503050406030204" pitchFamily="18" charset="0"/>
                          <a:ea typeface="Cambria Math" panose="02040503050406030204" pitchFamily="18" charset="0"/>
                        </a:rPr>
                        <a:t>компетентностей</a:t>
                      </a:r>
                      <a:r>
                        <a:rPr lang="uk-UA" sz="1400" dirty="0">
                          <a:effectLst/>
                          <a:latin typeface="Cambria Math" panose="02040503050406030204" pitchFamily="18" charset="0"/>
                          <a:ea typeface="Cambria Math" panose="02040503050406030204" pitchFamily="18" charset="0"/>
                        </a:rPr>
                        <a:t> здобувачами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53375504"/>
                  </a:ext>
                </a:extLst>
              </a:tr>
            </a:tbl>
          </a:graphicData>
        </a:graphic>
      </p:graphicFrame>
    </p:spTree>
    <p:extLst>
      <p:ext uri="{BB962C8B-B14F-4D97-AF65-F5344CB8AC3E}">
        <p14:creationId xmlns:p14="http://schemas.microsoft.com/office/powerpoint/2010/main" val="135906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3559505"/>
              </p:ext>
            </p:extLst>
          </p:nvPr>
        </p:nvGraphicFramePr>
        <p:xfrm>
          <a:off x="242048" y="369409"/>
          <a:ext cx="11806516" cy="1581840"/>
        </p:xfrm>
        <a:graphic>
          <a:graphicData uri="http://schemas.openxmlformats.org/drawingml/2006/table">
            <a:tbl>
              <a:tblPr firstRow="1" bandRow="1">
                <a:tableStyleId>{5C22544A-7EE6-4342-B048-85BDC9FD1C3A}</a:tableStyleId>
              </a:tblPr>
              <a:tblGrid>
                <a:gridCol w="927846">
                  <a:extLst>
                    <a:ext uri="{9D8B030D-6E8A-4147-A177-3AD203B41FA5}">
                      <a16:colId xmlns:a16="http://schemas.microsoft.com/office/drawing/2014/main" val="2750313495"/>
                    </a:ext>
                  </a:extLst>
                </a:gridCol>
                <a:gridCol w="6091518">
                  <a:extLst>
                    <a:ext uri="{9D8B030D-6E8A-4147-A177-3AD203B41FA5}">
                      <a16:colId xmlns:a16="http://schemas.microsoft.com/office/drawing/2014/main" val="1510236159"/>
                    </a:ext>
                  </a:extLst>
                </a:gridCol>
                <a:gridCol w="1835523">
                  <a:extLst>
                    <a:ext uri="{9D8B030D-6E8A-4147-A177-3AD203B41FA5}">
                      <a16:colId xmlns:a16="http://schemas.microsoft.com/office/drawing/2014/main" val="3645984909"/>
                    </a:ext>
                  </a:extLst>
                </a:gridCol>
                <a:gridCol w="2951629">
                  <a:extLst>
                    <a:ext uri="{9D8B030D-6E8A-4147-A177-3AD203B41FA5}">
                      <a16:colId xmlns:a16="http://schemas.microsoft.com/office/drawing/2014/main" val="727947979"/>
                    </a:ext>
                  </a:extLst>
                </a:gridCol>
              </a:tblGrid>
              <a:tr h="683321">
                <a:tc>
                  <a:txBody>
                    <a:bodyPr/>
                    <a:lstStyle/>
                    <a:p>
                      <a:pPr algn="ctr">
                        <a:lnSpc>
                          <a:spcPct val="115000"/>
                        </a:lnSpc>
                        <a:spcAft>
                          <a:spcPts val="0"/>
                        </a:spcAft>
                      </a:pPr>
                      <a:r>
                        <a:rPr lang="uk-UA" sz="1200" b="0" dirty="0">
                          <a:solidFill>
                            <a:schemeClr val="bg1">
                              <a:lumMod val="95000"/>
                              <a:lumOff val="5000"/>
                            </a:schemeClr>
                          </a:solidFill>
                          <a:effectLst/>
                          <a:latin typeface="Cambria Math" panose="02040503050406030204" pitchFamily="18" charset="0"/>
                          <a:ea typeface="Cambria Math" panose="02040503050406030204" pitchFamily="18" charset="0"/>
                        </a:rPr>
                        <a:t>3</a:t>
                      </a:r>
                      <a:endParaRPr lang="en-US" sz="11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сформовано в освітньо-професійній програмі форми та методи навчання, які сприяють набуттю загальних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компетентностей</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243549113"/>
                  </a:ext>
                </a:extLst>
              </a:tr>
              <a:tr h="89851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закладом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заходи, що сприяють розвитку здобувачами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загальних </a:t>
                      </a:r>
                      <a:r>
                        <a:rPr lang="uk-UA" sz="1400" dirty="0" err="1">
                          <a:effectLst/>
                          <a:latin typeface="Cambria Math" panose="02040503050406030204" pitchFamily="18" charset="0"/>
                          <a:ea typeface="Cambria Math" panose="02040503050406030204" pitchFamily="18" charset="0"/>
                        </a:rPr>
                        <a:t>компетентностей</a:t>
                      </a:r>
                      <a:r>
                        <a:rPr lang="uk-UA" sz="1400" dirty="0">
                          <a:effectLst/>
                          <a:latin typeface="Cambria Math" panose="02040503050406030204" pitchFamily="18" charset="0"/>
                          <a:ea typeface="Cambria Math" panose="02040503050406030204" pitchFamily="18" charset="0"/>
                        </a:rPr>
                        <a:t>?</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858071275"/>
                  </a:ext>
                </a:extLst>
              </a:tr>
            </a:tbl>
          </a:graphicData>
        </a:graphic>
      </p:graphicFrame>
    </p:spTree>
    <p:extLst>
      <p:ext uri="{BB962C8B-B14F-4D97-AF65-F5344CB8AC3E}">
        <p14:creationId xmlns:p14="http://schemas.microsoft.com/office/powerpoint/2010/main" val="8477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en-US"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uk-UA" sz="20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Організація прийому на навчання за освітньо-професійною програмою та визнання результатів навчання, отриманих в інших закладах </a:t>
            </a:r>
            <a:r>
              <a:rPr lang="uk-UA" sz="20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освіти</a:t>
            </a:r>
            <a:endParaRPr lang="en-US" sz="20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just"/>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К2.1. Правила прийому до закладу  освіти  відповідають Умовам прийому на навчання до закладів освіти, затверджених центральним органом виконавчої влади у сфері освіти і науки, враховують особливості освітньо-професійної програми,  що акредитується,  не містять дискримінаційних положень та оприлюднені на офіційному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закладу освіти. </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451811096"/>
              </p:ext>
            </p:extLst>
          </p:nvPr>
        </p:nvGraphicFramePr>
        <p:xfrm>
          <a:off x="282388" y="2097739"/>
          <a:ext cx="11725836" cy="440769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303409230"/>
                    </a:ext>
                  </a:extLst>
                </a:gridCol>
                <a:gridCol w="5782236">
                  <a:extLst>
                    <a:ext uri="{9D8B030D-6E8A-4147-A177-3AD203B41FA5}">
                      <a16:colId xmlns:a16="http://schemas.microsoft.com/office/drawing/2014/main" val="1398537214"/>
                    </a:ext>
                  </a:extLst>
                </a:gridCol>
                <a:gridCol w="2097741">
                  <a:extLst>
                    <a:ext uri="{9D8B030D-6E8A-4147-A177-3AD203B41FA5}">
                      <a16:colId xmlns:a16="http://schemas.microsoft.com/office/drawing/2014/main" val="3677069275"/>
                    </a:ext>
                  </a:extLst>
                </a:gridCol>
                <a:gridCol w="2931459">
                  <a:extLst>
                    <a:ext uri="{9D8B030D-6E8A-4147-A177-3AD203B41FA5}">
                      <a16:colId xmlns:a16="http://schemas.microsoft.com/office/drawing/2014/main" val="2814916924"/>
                    </a:ext>
                  </a:extLst>
                </a:gridCol>
              </a:tblGrid>
              <a:tr h="12640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400" dirty="0" smtClean="0">
                          <a:solidFill>
                            <a:schemeClr val="tx1"/>
                          </a:solidFill>
                          <a:effectLst/>
                          <a:latin typeface="Cambria Math" panose="02040503050406030204" pitchFamily="18" charset="0"/>
                          <a:ea typeface="Cambria Math" panose="02040503050406030204" pitchFamily="18" charset="0"/>
                        </a:rPr>
                        <a:t>№ з/п</a:t>
                      </a:r>
                      <a:endParaRPr lang="en-US" sz="14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smtClean="0">
                        <a:solidFill>
                          <a:schemeClr val="tx1"/>
                        </a:solidFill>
                      </a:endParaRPr>
                    </a:p>
                    <a:p>
                      <a:pPr algn="ctr"/>
                      <a:endParaRPr lang="en-US"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dirty="0">
                        <a:solidFill>
                          <a:schemeClr val="tx1"/>
                        </a:solidFill>
                      </a:endParaRPr>
                    </a:p>
                  </a:txBody>
                  <a:tcPr>
                    <a:solidFill>
                      <a:schemeClr val="accent6">
                        <a:lumMod val="75000"/>
                      </a:schemeClr>
                    </a:solidFill>
                  </a:tcPr>
                </a:tc>
                <a:tc>
                  <a:txBody>
                    <a:bodyPr/>
                    <a:lstStyle/>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(посилання на </a:t>
                      </a:r>
                      <a:r>
                        <a:rPr lang="uk-UA" sz="1600" dirty="0" err="1" smtClean="0">
                          <a:solidFill>
                            <a:schemeClr val="tx1"/>
                          </a:solidFill>
                          <a:effectLst/>
                          <a:latin typeface="Cambria Math" panose="02040503050406030204" pitchFamily="18" charset="0"/>
                          <a:ea typeface="Cambria Math" panose="02040503050406030204" pitchFamily="18" charset="0"/>
                        </a:rPr>
                        <a:t>вебсторінку</a:t>
                      </a:r>
                      <a:r>
                        <a:rPr lang="uk-UA" sz="1600" dirty="0" smtClean="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smtClean="0">
                          <a:solidFill>
                            <a:schemeClr val="tx1"/>
                          </a:solidFill>
                          <a:effectLst/>
                          <a:latin typeface="Times New Roman" panose="02020603050405020304" pitchFamily="18" charset="0"/>
                          <a:ea typeface="Times New Roman" panose="02020603050405020304" pitchFamily="18" charset="0"/>
                        </a:rPr>
                        <a:t>)</a:t>
                      </a:r>
                      <a:endParaRPr lang="en-US" sz="1600" dirty="0" smtClean="0">
                        <a:solidFill>
                          <a:schemeClr val="tx1"/>
                        </a:solidFill>
                        <a:effectLst/>
                        <a:latin typeface="Calibri" panose="020F0502020204030204" pitchFamily="34" charset="0"/>
                        <a:ea typeface="Calibri" panose="020F0502020204030204" pitchFamily="34" charset="0"/>
                      </a:endParaRPr>
                    </a:p>
                    <a:p>
                      <a:pPr algn="ctr"/>
                      <a:endParaRPr lang="en-US" dirty="0" smtClean="0">
                        <a:solidFill>
                          <a:schemeClr val="tx1"/>
                        </a:solidFill>
                      </a:endParaRPr>
                    </a:p>
                    <a:p>
                      <a:pPr algn="ctr"/>
                      <a:endParaRPr lang="en-US" dirty="0">
                        <a:solidFill>
                          <a:schemeClr val="tx1"/>
                        </a:solidFill>
                      </a:endParaRPr>
                    </a:p>
                  </a:txBody>
                  <a:tcPr>
                    <a:solidFill>
                      <a:schemeClr val="accent6">
                        <a:lumMod val="75000"/>
                      </a:schemeClr>
                    </a:solidFill>
                  </a:tcPr>
                </a:tc>
                <a:extLst>
                  <a:ext uri="{0D108BD9-81ED-4DB2-BD59-A6C34878D82A}">
                    <a16:rowId xmlns:a16="http://schemas.microsoft.com/office/drawing/2014/main" val="4174713568"/>
                  </a:ext>
                </a:extLst>
              </a:tr>
              <a:tr h="58527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оприлюднено на </a:t>
                      </a:r>
                      <a:r>
                        <a:rPr lang="uk-UA" sz="1400" dirty="0" err="1">
                          <a:effectLst/>
                          <a:latin typeface="Cambria Math" panose="02040503050406030204" pitchFamily="18" charset="0"/>
                          <a:ea typeface="Cambria Math" panose="02040503050406030204" pitchFamily="18" charset="0"/>
                        </a:rPr>
                        <a:t>вебсайті</a:t>
                      </a:r>
                      <a:r>
                        <a:rPr lang="uk-UA" sz="1400" dirty="0">
                          <a:effectLst/>
                          <a:latin typeface="Cambria Math" panose="02040503050406030204" pitchFamily="18" charset="0"/>
                          <a:ea typeface="Cambria Math" panose="02040503050406030204" pitchFamily="18" charset="0"/>
                        </a:rPr>
                        <a:t>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правила прийому?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14384275"/>
                  </a:ext>
                </a:extLst>
              </a:tr>
              <a:tr h="58527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передбачено в правилах прийому критерії відбору на освітньо-професійну програму?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92985380"/>
                  </a:ext>
                </a:extLst>
              </a:tr>
              <a:tr h="58527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Cambria Math" panose="02040503050406030204" pitchFamily="18" charset="0"/>
                          <a:ea typeface="Cambria Math" panose="02040503050406030204" pitchFamily="18" charset="0"/>
                        </a:rPr>
                        <a:t>Чи передбачено в правилах прийому вимоги до абітурієнтів?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24544465"/>
                  </a:ext>
                </a:extLst>
              </a:tr>
              <a:tr h="58527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4</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є правила прийому чіткими, зрозумілими та доступними для потенційних вступників?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51885392"/>
                  </a:ext>
                </a:extLst>
              </a:tr>
              <a:tr h="58527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Cambria Math" panose="02040503050406030204" pitchFamily="18" charset="0"/>
                          <a:ea typeface="Cambria Math" panose="02040503050406030204" pitchFamily="18" charset="0"/>
                        </a:rPr>
                        <a:t>Чи всі положення правил прийому є недискримінаційними та визначаються особливостями отримання кваліфікацій?</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512267617"/>
                  </a:ext>
                </a:extLst>
              </a:tr>
            </a:tbl>
          </a:graphicData>
        </a:graphic>
      </p:graphicFrame>
    </p:spTree>
    <p:extLst>
      <p:ext uri="{BB962C8B-B14F-4D97-AF65-F5344CB8AC3E}">
        <p14:creationId xmlns:p14="http://schemas.microsoft.com/office/powerpoint/2010/main" val="38213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312637758"/>
              </p:ext>
            </p:extLst>
          </p:nvPr>
        </p:nvGraphicFramePr>
        <p:xfrm>
          <a:off x="2032000" y="719666"/>
          <a:ext cx="90865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29095" y="2819400"/>
            <a:ext cx="4797288" cy="1447800"/>
          </a:xfrm>
          <a:prstGeom prst="rect">
            <a:avLst/>
          </a:prstGeom>
          <a:solidFill>
            <a:schemeClr val="accent6">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3200" b="1" dirty="0">
                <a:ln w="0"/>
                <a:solidFill>
                  <a:srgbClr val="00206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a:t>УХВАЛЕННЯ РІШЕННЯ</a:t>
            </a:r>
          </a:p>
        </p:txBody>
      </p:sp>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613" y="731446"/>
            <a:ext cx="1971675" cy="2324100"/>
          </a:xfrm>
          <a:prstGeom prst="rect">
            <a:avLst/>
          </a:prstGeom>
        </p:spPr>
      </p:pic>
    </p:spTree>
    <p:extLst>
      <p:ext uri="{BB962C8B-B14F-4D97-AF65-F5344CB8AC3E}">
        <p14:creationId xmlns:p14="http://schemas.microsoft.com/office/powerpoint/2010/main" val="192485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К2.2. Заклад освіти своєчасно оприлюднює на своєму офіційному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вебсайті</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точну та достовірну інформацію про освітньо-професійну програму  в обсязі, достатньому для інформування відповідних заінтересованих сторін та суспільства.</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4214120714"/>
              </p:ext>
            </p:extLst>
          </p:nvPr>
        </p:nvGraphicFramePr>
        <p:xfrm>
          <a:off x="283882" y="1739900"/>
          <a:ext cx="11725836" cy="365023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303409230"/>
                    </a:ext>
                  </a:extLst>
                </a:gridCol>
                <a:gridCol w="5767294">
                  <a:extLst>
                    <a:ext uri="{9D8B030D-6E8A-4147-A177-3AD203B41FA5}">
                      <a16:colId xmlns:a16="http://schemas.microsoft.com/office/drawing/2014/main" val="1398537214"/>
                    </a:ext>
                  </a:extLst>
                </a:gridCol>
                <a:gridCol w="2112683">
                  <a:extLst>
                    <a:ext uri="{9D8B030D-6E8A-4147-A177-3AD203B41FA5}">
                      <a16:colId xmlns:a16="http://schemas.microsoft.com/office/drawing/2014/main" val="3677069275"/>
                    </a:ext>
                  </a:extLst>
                </a:gridCol>
                <a:gridCol w="2931459">
                  <a:extLst>
                    <a:ext uri="{9D8B030D-6E8A-4147-A177-3AD203B41FA5}">
                      <a16:colId xmlns:a16="http://schemas.microsoft.com/office/drawing/2014/main" val="2814916924"/>
                    </a:ext>
                  </a:extLst>
                </a:gridCol>
              </a:tblGrid>
              <a:tr h="9898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 з/п</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smtClean="0">
                        <a:solidFill>
                          <a:schemeClr val="tx1"/>
                        </a:solidFill>
                      </a:endParaRPr>
                    </a:p>
                    <a:p>
                      <a:pPr algn="ctr"/>
                      <a:endParaRPr lang="en-US" sz="1600" dirty="0">
                        <a:solidFill>
                          <a:schemeClr val="tx1"/>
                        </a:solidFill>
                      </a:endParaRPr>
                    </a:p>
                  </a:txBody>
                  <a:tcP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endParaRPr lang="en-US" sz="1600" dirty="0">
                        <a:solidFill>
                          <a:schemeClr val="tx1"/>
                        </a:solidFill>
                      </a:endParaRPr>
                    </a:p>
                  </a:txBody>
                  <a:tcPr>
                    <a:solidFill>
                      <a:schemeClr val="accent6">
                        <a:lumMod val="75000"/>
                      </a:schemeClr>
                    </a:solidFill>
                  </a:tcPr>
                </a:tc>
                <a:tc>
                  <a:txBody>
                    <a:bodyPr/>
                    <a:lstStyle/>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smtClean="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smtClean="0">
                          <a:solidFill>
                            <a:schemeClr val="tx1"/>
                          </a:solidFill>
                          <a:effectLst/>
                          <a:latin typeface="Cambria Math" panose="02040503050406030204" pitchFamily="18" charset="0"/>
                          <a:ea typeface="Cambria Math" panose="02040503050406030204" pitchFamily="18" charset="0"/>
                        </a:rPr>
                        <a:t>(посилання на </a:t>
                      </a:r>
                      <a:r>
                        <a:rPr lang="uk-UA" sz="1600" dirty="0" err="1" smtClean="0">
                          <a:solidFill>
                            <a:schemeClr val="tx1"/>
                          </a:solidFill>
                          <a:effectLst/>
                          <a:latin typeface="Cambria Math" panose="02040503050406030204" pitchFamily="18" charset="0"/>
                          <a:ea typeface="Cambria Math" panose="02040503050406030204" pitchFamily="18" charset="0"/>
                        </a:rPr>
                        <a:t>вебсторінку</a:t>
                      </a:r>
                      <a:r>
                        <a:rPr lang="uk-UA" sz="1600" dirty="0" smtClean="0">
                          <a:solidFill>
                            <a:schemeClr val="tx1"/>
                          </a:solidFill>
                          <a:effectLst/>
                          <a:latin typeface="Cambria Math" panose="02040503050406030204" pitchFamily="18" charset="0"/>
                          <a:ea typeface="Cambria Math" panose="02040503050406030204" pitchFamily="18" charset="0"/>
                        </a:rPr>
                        <a:t> або додаткові документи</a:t>
                      </a:r>
                      <a:r>
                        <a:rPr lang="uk-UA" sz="1600" dirty="0" smtClean="0">
                          <a:solidFill>
                            <a:schemeClr val="tx1"/>
                          </a:solidFill>
                          <a:effectLst/>
                          <a:latin typeface="Times New Roman" panose="02020603050405020304" pitchFamily="18" charset="0"/>
                          <a:ea typeface="Times New Roman" panose="02020603050405020304" pitchFamily="18" charset="0"/>
                        </a:rPr>
                        <a:t>)</a:t>
                      </a:r>
                      <a:endParaRPr lang="en-US" sz="1600" dirty="0" smtClean="0">
                        <a:solidFill>
                          <a:schemeClr val="tx1"/>
                        </a:solidFill>
                        <a:effectLst/>
                        <a:latin typeface="Calibri" panose="020F0502020204030204" pitchFamily="34" charset="0"/>
                        <a:ea typeface="Calibri" panose="020F0502020204030204" pitchFamily="34" charset="0"/>
                      </a:endParaRPr>
                    </a:p>
                    <a:p>
                      <a:pPr algn="ctr"/>
                      <a:endParaRPr lang="en-US" sz="1600" dirty="0" smtClean="0">
                        <a:solidFill>
                          <a:schemeClr val="tx1"/>
                        </a:solidFill>
                      </a:endParaRPr>
                    </a:p>
                    <a:p>
                      <a:pPr algn="ctr"/>
                      <a:endParaRPr lang="en-US" sz="1600" dirty="0">
                        <a:solidFill>
                          <a:schemeClr val="tx1"/>
                        </a:solidFill>
                      </a:endParaRPr>
                    </a:p>
                  </a:txBody>
                  <a:tcPr>
                    <a:solidFill>
                      <a:schemeClr val="accent6">
                        <a:lumMod val="75000"/>
                      </a:schemeClr>
                    </a:solidFill>
                  </a:tcPr>
                </a:tc>
                <a:extLst>
                  <a:ext uri="{0D108BD9-81ED-4DB2-BD59-A6C34878D82A}">
                    <a16:rowId xmlns:a16="http://schemas.microsoft.com/office/drawing/2014/main" val="4174713568"/>
                  </a:ext>
                </a:extLst>
              </a:tr>
              <a:tr h="67059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своєчасно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оприлюднює на своєму офіційному </a:t>
                      </a:r>
                      <a:r>
                        <a:rPr lang="uk-UA" sz="1400" dirty="0" err="1">
                          <a:effectLst/>
                          <a:latin typeface="Cambria Math" panose="02040503050406030204" pitchFamily="18" charset="0"/>
                          <a:ea typeface="Cambria Math" panose="02040503050406030204" pitchFamily="18" charset="0"/>
                        </a:rPr>
                        <a:t>вебсайті</a:t>
                      </a:r>
                      <a:r>
                        <a:rPr lang="uk-UA" sz="1400" dirty="0">
                          <a:effectLst/>
                          <a:latin typeface="Cambria Math" panose="02040503050406030204" pitchFamily="18" charset="0"/>
                          <a:ea typeface="Cambria Math" panose="02040503050406030204" pitchFamily="18" charset="0"/>
                        </a:rPr>
                        <a:t> точну й достовірну інформацію про освітньо-професійну програму?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92985380"/>
                  </a:ext>
                </a:extLst>
              </a:tr>
              <a:tr h="67059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є на сайті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інформація щодо опису освітньо-професійної програми, навчально-методичний комплекс документів, </a:t>
                      </a:r>
                      <a:r>
                        <a:rPr lang="uk-UA" sz="1400" dirty="0" err="1">
                          <a:effectLst/>
                          <a:latin typeface="Cambria Math" panose="02040503050406030204" pitchFamily="18" charset="0"/>
                          <a:ea typeface="Cambria Math" panose="02040503050406030204" pitchFamily="18" charset="0"/>
                        </a:rPr>
                        <a:t>силабуси</a:t>
                      </a:r>
                      <a:r>
                        <a:rPr lang="uk-UA" sz="1400" dirty="0">
                          <a:effectLst/>
                          <a:latin typeface="Cambria Math" panose="02040503050406030204" pitchFamily="18" charset="0"/>
                          <a:ea typeface="Cambria Math" panose="02040503050406030204" pitchFamily="18" charset="0"/>
                        </a:rPr>
                        <a:t> всіх основних компонентів цієї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24544465"/>
                  </a:ext>
                </a:extLst>
              </a:tr>
              <a:tr h="67059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оприлюднено цілі та зміст підготовки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51885392"/>
                  </a:ext>
                </a:extLst>
              </a:tr>
            </a:tbl>
          </a:graphicData>
        </a:graphic>
      </p:graphicFrame>
    </p:spTree>
    <p:extLst>
      <p:ext uri="{BB962C8B-B14F-4D97-AF65-F5344CB8AC3E}">
        <p14:creationId xmlns:p14="http://schemas.microsoft.com/office/powerpoint/2010/main" val="15592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К2.3. Визначено чіткі та зрозумілі правила визнання результатів навчання, отриманих в інших закладах освіти, у тому числі під час академічної мобільності.</a:t>
            </a:r>
            <a:r>
              <a:rPr lang="uk-UA" sz="2000" dirty="0"/>
              <a:t> </a:t>
            </a:r>
            <a:endParaRPr lang="en-US" sz="2000" dirty="0"/>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555269326"/>
              </p:ext>
            </p:extLst>
          </p:nvPr>
        </p:nvGraphicFramePr>
        <p:xfrm>
          <a:off x="380998" y="1532966"/>
          <a:ext cx="11519648" cy="5058335"/>
        </p:xfrm>
        <a:graphic>
          <a:graphicData uri="http://schemas.openxmlformats.org/drawingml/2006/table">
            <a:tbl>
              <a:tblPr firstRow="1" bandRow="1">
                <a:tableStyleId>{5C22544A-7EE6-4342-B048-85BDC9FD1C3A}</a:tableStyleId>
              </a:tblPr>
              <a:tblGrid>
                <a:gridCol w="842684">
                  <a:extLst>
                    <a:ext uri="{9D8B030D-6E8A-4147-A177-3AD203B41FA5}">
                      <a16:colId xmlns:a16="http://schemas.microsoft.com/office/drawing/2014/main" val="1029474666"/>
                    </a:ext>
                  </a:extLst>
                </a:gridCol>
                <a:gridCol w="5970494">
                  <a:extLst>
                    <a:ext uri="{9D8B030D-6E8A-4147-A177-3AD203B41FA5}">
                      <a16:colId xmlns:a16="http://schemas.microsoft.com/office/drawing/2014/main" val="771966019"/>
                    </a:ext>
                  </a:extLst>
                </a:gridCol>
                <a:gridCol w="1826558">
                  <a:extLst>
                    <a:ext uri="{9D8B030D-6E8A-4147-A177-3AD203B41FA5}">
                      <a16:colId xmlns:a16="http://schemas.microsoft.com/office/drawing/2014/main" val="3017888643"/>
                    </a:ext>
                  </a:extLst>
                </a:gridCol>
                <a:gridCol w="2879912">
                  <a:extLst>
                    <a:ext uri="{9D8B030D-6E8A-4147-A177-3AD203B41FA5}">
                      <a16:colId xmlns:a16="http://schemas.microsoft.com/office/drawing/2014/main" val="1283328696"/>
                    </a:ext>
                  </a:extLst>
                </a:gridCol>
              </a:tblGrid>
              <a:tr h="1011667">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 з/п</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(посилання на </a:t>
                      </a:r>
                      <a:r>
                        <a:rPr lang="uk-UA" sz="1600" dirty="0" err="1">
                          <a:solidFill>
                            <a:schemeClr val="tx1"/>
                          </a:solidFill>
                          <a:effectLst/>
                          <a:latin typeface="Cambria Math" panose="02040503050406030204" pitchFamily="18" charset="0"/>
                          <a:ea typeface="Cambria Math" panose="02040503050406030204" pitchFamily="18" charset="0"/>
                        </a:rPr>
                        <a:t>вебсторінку</a:t>
                      </a:r>
                      <a:r>
                        <a:rPr lang="uk-UA" sz="1600" dirty="0">
                          <a:solidFill>
                            <a:schemeClr val="tx1"/>
                          </a:solidFill>
                          <a:effectLst/>
                          <a:latin typeface="Cambria Math" panose="02040503050406030204" pitchFamily="18" charset="0"/>
                          <a:ea typeface="Cambria Math" panose="02040503050406030204" pitchFamily="18" charset="0"/>
                        </a:rPr>
                        <a:t> або додаткові документи)</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261165929"/>
                  </a:ext>
                </a:extLst>
              </a:tr>
              <a:tr h="1011667">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передбачено та оприлюднено на </a:t>
                      </a:r>
                      <a:r>
                        <a:rPr lang="uk-UA" sz="1400" dirty="0" err="1">
                          <a:effectLst/>
                          <a:latin typeface="Cambria Math" panose="02040503050406030204" pitchFamily="18" charset="0"/>
                          <a:ea typeface="Cambria Math" panose="02040503050406030204" pitchFamily="18" charset="0"/>
                        </a:rPr>
                        <a:t>вебсайті</a:t>
                      </a:r>
                      <a:r>
                        <a:rPr lang="uk-UA" sz="1400" dirty="0">
                          <a:effectLst/>
                          <a:latin typeface="Cambria Math" panose="02040503050406030204" pitchFamily="18" charset="0"/>
                          <a:ea typeface="Cambria Math" panose="02040503050406030204" pitchFamily="18" charset="0"/>
                        </a:rPr>
                        <a:t>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чіткі і прозорі правила для забезпечення академічної мобільності?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6364859"/>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передбачено в освітньо-професійній програмі можливість академічної мобільності для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93067940"/>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tabLst>
                          <a:tab pos="1927860" algn="l"/>
                        </a:tabLst>
                      </a:pPr>
                      <a:r>
                        <a:rPr lang="uk-UA" sz="1400" dirty="0">
                          <a:effectLst/>
                          <a:latin typeface="Cambria Math" panose="02040503050406030204" pitchFamily="18" charset="0"/>
                          <a:ea typeface="Cambria Math" panose="02040503050406030204" pitchFamily="18" charset="0"/>
                        </a:rPr>
                        <a:t>Чи відбувається процедура обговорення й схвалення правил прийому між адміністрацією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та представниками студентства?</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65852488"/>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процедуру визнання результатів навчання, отриманих в інших закладах освіти, зокрема під час академічної мобільності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131465281"/>
                  </a:ext>
                </a:extLst>
              </a:tr>
            </a:tbl>
          </a:graphicData>
        </a:graphic>
      </p:graphicFrame>
    </p:spTree>
    <p:extLst>
      <p:ext uri="{BB962C8B-B14F-4D97-AF65-F5344CB8AC3E}">
        <p14:creationId xmlns:p14="http://schemas.microsoft.com/office/powerpoint/2010/main" val="4907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К2.4. Визначено чіткі та зрозумілі правила визнання результатів навчання, отриманих у неформальній освіті, що є доступними для всіх учасників освітнього процесу</a:t>
            </a:r>
            <a:r>
              <a:rPr lang="uk-UA" sz="2000" dirty="0" smtClean="0"/>
              <a:t>.</a:t>
            </a:r>
            <a:r>
              <a:rPr lang="uk-UA" dirty="0"/>
              <a:t> </a:t>
            </a:r>
            <a:endParaRPr lang="en-US" dirty="0"/>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3254553861"/>
              </p:ext>
            </p:extLst>
          </p:nvPr>
        </p:nvGraphicFramePr>
        <p:xfrm>
          <a:off x="380998" y="1532966"/>
          <a:ext cx="11519648" cy="4046668"/>
        </p:xfrm>
        <a:graphic>
          <a:graphicData uri="http://schemas.openxmlformats.org/drawingml/2006/table">
            <a:tbl>
              <a:tblPr firstRow="1" bandRow="1">
                <a:tableStyleId>{5C22544A-7EE6-4342-B048-85BDC9FD1C3A}</a:tableStyleId>
              </a:tblPr>
              <a:tblGrid>
                <a:gridCol w="842684">
                  <a:extLst>
                    <a:ext uri="{9D8B030D-6E8A-4147-A177-3AD203B41FA5}">
                      <a16:colId xmlns:a16="http://schemas.microsoft.com/office/drawing/2014/main" val="1029474666"/>
                    </a:ext>
                  </a:extLst>
                </a:gridCol>
                <a:gridCol w="6024283">
                  <a:extLst>
                    <a:ext uri="{9D8B030D-6E8A-4147-A177-3AD203B41FA5}">
                      <a16:colId xmlns:a16="http://schemas.microsoft.com/office/drawing/2014/main" val="771966019"/>
                    </a:ext>
                  </a:extLst>
                </a:gridCol>
                <a:gridCol w="1772769">
                  <a:extLst>
                    <a:ext uri="{9D8B030D-6E8A-4147-A177-3AD203B41FA5}">
                      <a16:colId xmlns:a16="http://schemas.microsoft.com/office/drawing/2014/main" val="3017888643"/>
                    </a:ext>
                  </a:extLst>
                </a:gridCol>
                <a:gridCol w="2879912">
                  <a:extLst>
                    <a:ext uri="{9D8B030D-6E8A-4147-A177-3AD203B41FA5}">
                      <a16:colId xmlns:a16="http://schemas.microsoft.com/office/drawing/2014/main" val="1283328696"/>
                    </a:ext>
                  </a:extLst>
                </a:gridCol>
              </a:tblGrid>
              <a:tr h="1011667">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261165929"/>
                  </a:ext>
                </a:extLst>
              </a:tr>
              <a:tr h="1011667">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процедуру визнання результатів навчання, отриманих у неформальній освіті?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6364859"/>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гарантує ця процедура надійність визнання результатів навчання, отриманих у неформальній освіті?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93067940"/>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закладом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критерії  для визнання результатів навчання, отриманих у неформальній (</a:t>
                      </a:r>
                      <a:r>
                        <a:rPr lang="uk-UA" sz="1400" dirty="0" err="1">
                          <a:effectLst/>
                          <a:latin typeface="Cambria Math" panose="02040503050406030204" pitchFamily="18" charset="0"/>
                          <a:ea typeface="Cambria Math" panose="02040503050406030204" pitchFamily="18" charset="0"/>
                        </a:rPr>
                        <a:t>інформальній</a:t>
                      </a:r>
                      <a:r>
                        <a:rPr lang="uk-UA" sz="1400" dirty="0">
                          <a:effectLst/>
                          <a:latin typeface="Cambria Math" panose="02040503050406030204" pitchFamily="18" charset="0"/>
                          <a:ea typeface="Cambria Math" panose="02040503050406030204" pitchFamily="18" charset="0"/>
                        </a:rPr>
                        <a:t>) освіті?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65852488"/>
                  </a:ext>
                </a:extLst>
              </a:tr>
            </a:tbl>
          </a:graphicData>
        </a:graphic>
      </p:graphicFrame>
    </p:spTree>
    <p:extLst>
      <p:ext uri="{BB962C8B-B14F-4D97-AF65-F5344CB8AC3E}">
        <p14:creationId xmlns:p14="http://schemas.microsoft.com/office/powerpoint/2010/main" val="8081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3. Організація освітнього процесу</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b="1" dirty="0"/>
              <a:t> </a:t>
            </a:r>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К3.1. Положення про організацію освітнього процесу наявне та його  вимоги </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дотримуються</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r>
              <a:rPr lang="uk-UA" dirty="0" smtClean="0"/>
              <a:t>.</a:t>
            </a:r>
            <a:endParaRPr lang="en-US" dirty="0"/>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2856343806"/>
              </p:ext>
            </p:extLst>
          </p:nvPr>
        </p:nvGraphicFramePr>
        <p:xfrm>
          <a:off x="380998" y="1532966"/>
          <a:ext cx="11519648" cy="4046668"/>
        </p:xfrm>
        <a:graphic>
          <a:graphicData uri="http://schemas.openxmlformats.org/drawingml/2006/table">
            <a:tbl>
              <a:tblPr firstRow="1" bandRow="1">
                <a:tableStyleId>{5C22544A-7EE6-4342-B048-85BDC9FD1C3A}</a:tableStyleId>
              </a:tblPr>
              <a:tblGrid>
                <a:gridCol w="842684">
                  <a:extLst>
                    <a:ext uri="{9D8B030D-6E8A-4147-A177-3AD203B41FA5}">
                      <a16:colId xmlns:a16="http://schemas.microsoft.com/office/drawing/2014/main" val="1029474666"/>
                    </a:ext>
                  </a:extLst>
                </a:gridCol>
                <a:gridCol w="5755342">
                  <a:extLst>
                    <a:ext uri="{9D8B030D-6E8A-4147-A177-3AD203B41FA5}">
                      <a16:colId xmlns:a16="http://schemas.microsoft.com/office/drawing/2014/main" val="771966019"/>
                    </a:ext>
                  </a:extLst>
                </a:gridCol>
                <a:gridCol w="2041710">
                  <a:extLst>
                    <a:ext uri="{9D8B030D-6E8A-4147-A177-3AD203B41FA5}">
                      <a16:colId xmlns:a16="http://schemas.microsoft.com/office/drawing/2014/main" val="3017888643"/>
                    </a:ext>
                  </a:extLst>
                </a:gridCol>
                <a:gridCol w="2879912">
                  <a:extLst>
                    <a:ext uri="{9D8B030D-6E8A-4147-A177-3AD203B41FA5}">
                      <a16:colId xmlns:a16="http://schemas.microsoft.com/office/drawing/2014/main" val="1283328696"/>
                    </a:ext>
                  </a:extLst>
                </a:gridCol>
              </a:tblGrid>
              <a:tr h="1011667">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 з/п</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Уточнювальні запитання</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Джерело підтвердження</a:t>
                      </a:r>
                      <a:endParaRPr lang="en-US" sz="1600" dirty="0">
                        <a:solidFill>
                          <a:schemeClr val="tx1"/>
                        </a:solidFill>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solidFill>
                            <a:schemeClr val="tx1"/>
                          </a:solidFill>
                          <a:effectLst/>
                          <a:latin typeface="Cambria Math" panose="02040503050406030204" pitchFamily="18" charset="0"/>
                          <a:ea typeface="Cambria Math" panose="02040503050406030204" pitchFamily="18" charset="0"/>
                        </a:rPr>
                        <a:t>(посилання на </a:t>
                      </a:r>
                      <a:r>
                        <a:rPr lang="uk-UA" sz="1600" dirty="0" err="1">
                          <a:solidFill>
                            <a:schemeClr val="tx1"/>
                          </a:solidFill>
                          <a:effectLst/>
                          <a:latin typeface="Cambria Math" panose="02040503050406030204" pitchFamily="18" charset="0"/>
                          <a:ea typeface="Cambria Math" panose="02040503050406030204" pitchFamily="18" charset="0"/>
                        </a:rPr>
                        <a:t>вебсторінку</a:t>
                      </a:r>
                      <a:r>
                        <a:rPr lang="uk-UA" sz="1600" dirty="0">
                          <a:solidFill>
                            <a:schemeClr val="tx1"/>
                          </a:solidFill>
                          <a:effectLst/>
                          <a:latin typeface="Cambria Math" panose="02040503050406030204" pitchFamily="18" charset="0"/>
                          <a:ea typeface="Cambria Math" panose="02040503050406030204" pitchFamily="18" charset="0"/>
                        </a:rPr>
                        <a:t> або додаткові документи)</a:t>
                      </a:r>
                      <a:endParaRPr lang="en-US" sz="1600" dirty="0">
                        <a:solidFill>
                          <a:schemeClr val="tx1"/>
                        </a:solidFill>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261165929"/>
                  </a:ext>
                </a:extLst>
              </a:tr>
              <a:tr h="1011667">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правила і процедури, що регулюють права та обов’язки всіх учасників освітнього процесу під час реалізації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6364859"/>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було залучено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 обговорення положення про організацію освітнього процесу?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93067940"/>
                  </a:ext>
                </a:extLst>
              </a:tr>
              <a:tr h="101166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передбачено залучення роботодавців до освітнього процесу?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65852488"/>
                  </a:ext>
                </a:extLst>
              </a:tr>
            </a:tbl>
          </a:graphicData>
        </a:graphic>
      </p:graphicFrame>
    </p:spTree>
    <p:extLst>
      <p:ext uri="{BB962C8B-B14F-4D97-AF65-F5344CB8AC3E}">
        <p14:creationId xmlns:p14="http://schemas.microsoft.com/office/powerpoint/2010/main" val="21947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a:t>
            </a:r>
            <a:endParaRPr lang="en-US" dirty="0"/>
          </a:p>
          <a:p>
            <a:r>
              <a:rPr lang="uk-UA" dirty="0"/>
              <a:t> </a:t>
            </a:r>
            <a:r>
              <a:rPr lang="en-US" sz="2000" b="1" i="1" dirty="0">
                <a:solidFill>
                  <a:schemeClr val="bg1">
                    <a:lumMod val="95000"/>
                    <a:lumOff val="5000"/>
                  </a:schemeClr>
                </a:solidFill>
                <a:latin typeface="Cambria Math" panose="02040503050406030204" pitchFamily="18" charset="0"/>
                <a:ea typeface="Cambria Math" panose="02040503050406030204" pitchFamily="18" charset="0"/>
              </a:rPr>
              <a:t>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.2. Навчальна документація (навчальний план, графік освітнього процесу, програми навчальних дисциплін, індивідуальні плани здобувачів освіти та ін.) розроблена та ведеться у відповідності з вимогами</a:t>
            </a:r>
            <a:endParaRPr lang="en-US" sz="2000" dirty="0">
              <a:solidFill>
                <a:schemeClr val="bg1">
                  <a:lumMod val="95000"/>
                  <a:lumOff val="5000"/>
                </a:schemeClr>
              </a:solidFill>
            </a:endParaRPr>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3703594435"/>
              </p:ext>
            </p:extLst>
          </p:nvPr>
        </p:nvGraphicFramePr>
        <p:xfrm>
          <a:off x="380998" y="1739901"/>
          <a:ext cx="11519648" cy="4851400"/>
        </p:xfrm>
        <a:graphic>
          <a:graphicData uri="http://schemas.openxmlformats.org/drawingml/2006/table">
            <a:tbl>
              <a:tblPr firstRow="1" bandRow="1">
                <a:tableStyleId>{5C22544A-7EE6-4342-B048-85BDC9FD1C3A}</a:tableStyleId>
              </a:tblPr>
              <a:tblGrid>
                <a:gridCol w="842684">
                  <a:extLst>
                    <a:ext uri="{9D8B030D-6E8A-4147-A177-3AD203B41FA5}">
                      <a16:colId xmlns:a16="http://schemas.microsoft.com/office/drawing/2014/main" val="1029474666"/>
                    </a:ext>
                  </a:extLst>
                </a:gridCol>
                <a:gridCol w="5755342">
                  <a:extLst>
                    <a:ext uri="{9D8B030D-6E8A-4147-A177-3AD203B41FA5}">
                      <a16:colId xmlns:a16="http://schemas.microsoft.com/office/drawing/2014/main" val="771966019"/>
                    </a:ext>
                  </a:extLst>
                </a:gridCol>
                <a:gridCol w="2041710">
                  <a:extLst>
                    <a:ext uri="{9D8B030D-6E8A-4147-A177-3AD203B41FA5}">
                      <a16:colId xmlns:a16="http://schemas.microsoft.com/office/drawing/2014/main" val="3017888643"/>
                    </a:ext>
                  </a:extLst>
                </a:gridCol>
                <a:gridCol w="2879912">
                  <a:extLst>
                    <a:ext uri="{9D8B030D-6E8A-4147-A177-3AD203B41FA5}">
                      <a16:colId xmlns:a16="http://schemas.microsoft.com/office/drawing/2014/main" val="1283328696"/>
                    </a:ext>
                  </a:extLst>
                </a:gridCol>
              </a:tblGrid>
              <a:tr h="970280">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261165929"/>
                  </a:ext>
                </a:extLst>
              </a:tr>
              <a:tr h="970280">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сформовано закладом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навчальний план відповідно до опису освітньо-професійної програми та структурно-логічної схеми?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6364859"/>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та оприлюднено графік освітнього процесу відповідно до навчального плану?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93067940"/>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забезпечений навчальний план програмами навчальних дисциплін або </a:t>
                      </a:r>
                      <a:r>
                        <a:rPr lang="uk-UA" sz="1400" dirty="0" err="1">
                          <a:effectLst/>
                          <a:latin typeface="Cambria Math" panose="02040503050406030204" pitchFamily="18" charset="0"/>
                          <a:ea typeface="Cambria Math" panose="02040503050406030204" pitchFamily="18" charset="0"/>
                        </a:rPr>
                        <a:t>силабусами</a:t>
                      </a:r>
                      <a:r>
                        <a:rPr lang="uk-UA" sz="1400" dirty="0">
                          <a:effectLst/>
                          <a:latin typeface="Cambria Math" panose="02040503050406030204" pitchFamily="18" charset="0"/>
                          <a:ea typeface="Cambria Math" panose="02040503050406030204" pitchFamily="18" charset="0"/>
                        </a:rPr>
                        <a:t> та індивідуальними планами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65852488"/>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дає змогу структура навчального плану здобувачам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брати учать в академічній мобільності?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131465281"/>
                  </a:ext>
                </a:extLst>
              </a:tr>
            </a:tbl>
          </a:graphicData>
        </a:graphic>
      </p:graphicFrame>
    </p:spTree>
    <p:extLst>
      <p:ext uri="{BB962C8B-B14F-4D97-AF65-F5344CB8AC3E}">
        <p14:creationId xmlns:p14="http://schemas.microsoft.com/office/powerpoint/2010/main" val="188781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 </a:t>
            </a:r>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К3.3. Здобувачам освіти надається доступна і зрозуміла інформація щодо цілей, змісту та програмних результатів навчання, порядку та критеріїв оцінювання в межах окремих освітніх компонентів</a:t>
            </a:r>
            <a:r>
              <a:rPr lang="uk-UA" sz="2000" dirty="0"/>
              <a:t>.</a:t>
            </a:r>
            <a:endParaRPr lang="en-US" sz="2000" dirty="0"/>
          </a:p>
          <a:p>
            <a:r>
              <a:rPr lang="uk-UA" dirty="0"/>
              <a:t> </a:t>
            </a:r>
            <a:endParaRPr lang="en-US" dirty="0"/>
          </a:p>
          <a:p>
            <a:r>
              <a:rPr lang="uk-UA" dirty="0"/>
              <a:t> </a:t>
            </a:r>
            <a:endParaRPr lang="en-US" dirty="0"/>
          </a:p>
          <a:p>
            <a:pPr algn="just"/>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pPr algn="just"/>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893823284"/>
              </p:ext>
            </p:extLst>
          </p:nvPr>
        </p:nvGraphicFramePr>
        <p:xfrm>
          <a:off x="380998" y="1739901"/>
          <a:ext cx="11519648" cy="4851400"/>
        </p:xfrm>
        <a:graphic>
          <a:graphicData uri="http://schemas.openxmlformats.org/drawingml/2006/table">
            <a:tbl>
              <a:tblPr firstRow="1" bandRow="1">
                <a:tableStyleId>{5C22544A-7EE6-4342-B048-85BDC9FD1C3A}</a:tableStyleId>
              </a:tblPr>
              <a:tblGrid>
                <a:gridCol w="842684">
                  <a:extLst>
                    <a:ext uri="{9D8B030D-6E8A-4147-A177-3AD203B41FA5}">
                      <a16:colId xmlns:a16="http://schemas.microsoft.com/office/drawing/2014/main" val="1029474666"/>
                    </a:ext>
                  </a:extLst>
                </a:gridCol>
                <a:gridCol w="5822577">
                  <a:extLst>
                    <a:ext uri="{9D8B030D-6E8A-4147-A177-3AD203B41FA5}">
                      <a16:colId xmlns:a16="http://schemas.microsoft.com/office/drawing/2014/main" val="771966019"/>
                    </a:ext>
                  </a:extLst>
                </a:gridCol>
                <a:gridCol w="1974475">
                  <a:extLst>
                    <a:ext uri="{9D8B030D-6E8A-4147-A177-3AD203B41FA5}">
                      <a16:colId xmlns:a16="http://schemas.microsoft.com/office/drawing/2014/main" val="3017888643"/>
                    </a:ext>
                  </a:extLst>
                </a:gridCol>
                <a:gridCol w="2879912">
                  <a:extLst>
                    <a:ext uri="{9D8B030D-6E8A-4147-A177-3AD203B41FA5}">
                      <a16:colId xmlns:a16="http://schemas.microsoft.com/office/drawing/2014/main" val="1283328696"/>
                    </a:ext>
                  </a:extLst>
                </a:gridCol>
              </a:tblGrid>
              <a:tr h="970280">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261165929"/>
                  </a:ext>
                </a:extLst>
              </a:tr>
              <a:tr h="970280">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існують інструменти для прийняття рішень на основі результатів зворотного зв’язку зі здобувачами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щодо їх задоволеності формами і методами навчання?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6364859"/>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містять критерії оцінювання вимоги до знань, навичок та </a:t>
                      </a:r>
                      <a:r>
                        <a:rPr lang="uk-UA" sz="1400" dirty="0" err="1">
                          <a:effectLst/>
                          <a:latin typeface="Cambria Math" panose="02040503050406030204" pitchFamily="18" charset="0"/>
                          <a:ea typeface="Cambria Math" panose="02040503050406030204" pitchFamily="18" charset="0"/>
                        </a:rPr>
                        <a:t>компетентностей</a:t>
                      </a:r>
                      <a:r>
                        <a:rPr lang="uk-UA" sz="1400" dirty="0">
                          <a:effectLst/>
                          <a:latin typeface="Cambria Math" panose="02040503050406030204" pitchFamily="18" charset="0"/>
                          <a:ea typeface="Cambria Math" panose="02040503050406030204" pitchFamily="18" charset="0"/>
                        </a:rPr>
                        <a:t>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відповідно до запланованих результатів навчання?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93067940"/>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зрозумілі здобувачам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критерії оцінювання знань?</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65852488"/>
                  </a:ext>
                </a:extLst>
              </a:tr>
              <a:tr h="97028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оприлюднено критерії оцінювання знань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на </a:t>
                      </a:r>
                      <a:r>
                        <a:rPr lang="uk-UA" sz="1400" dirty="0" err="1">
                          <a:effectLst/>
                          <a:latin typeface="Cambria Math" panose="02040503050406030204" pitchFamily="18" charset="0"/>
                          <a:ea typeface="Cambria Math" panose="02040503050406030204" pitchFamily="18" charset="0"/>
                        </a:rPr>
                        <a:t>вебсайті</a:t>
                      </a:r>
                      <a:r>
                        <a:rPr lang="uk-UA" sz="1400" dirty="0">
                          <a:effectLst/>
                          <a:latin typeface="Cambria Math" panose="02040503050406030204" pitchFamily="18" charset="0"/>
                          <a:ea typeface="Cambria Math" panose="02040503050406030204" pitchFamily="18" charset="0"/>
                        </a:rPr>
                        <a:t>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131465281"/>
                  </a:ext>
                </a:extLst>
              </a:tr>
            </a:tbl>
          </a:graphicData>
        </a:graphic>
      </p:graphicFrame>
    </p:spTree>
    <p:extLst>
      <p:ext uri="{BB962C8B-B14F-4D97-AF65-F5344CB8AC3E}">
        <p14:creationId xmlns:p14="http://schemas.microsoft.com/office/powerpoint/2010/main" val="29191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К3.4. Зміст освітніх компонентів оновлюється на основі наукових досягнень і сучасних практик у відповідній галузі до початку навчального року</a:t>
            </a:r>
            <a:r>
              <a:rPr lang="uk-UA" dirty="0" smtClean="0"/>
              <a:t>.</a:t>
            </a:r>
            <a:endParaRPr lang="en-US" dirty="0" smtClean="0"/>
          </a:p>
          <a:p>
            <a:endParaRPr lang="en-US" dirty="0"/>
          </a:p>
          <a:p>
            <a:r>
              <a:rPr lang="uk-UA" dirty="0"/>
              <a:t> </a:t>
            </a:r>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375830558"/>
              </p:ext>
            </p:extLst>
          </p:nvPr>
        </p:nvGraphicFramePr>
        <p:xfrm>
          <a:off x="242048" y="369409"/>
          <a:ext cx="11806516" cy="2317932"/>
        </p:xfrm>
        <a:graphic>
          <a:graphicData uri="http://schemas.openxmlformats.org/drawingml/2006/table">
            <a:tbl>
              <a:tblPr firstRow="1" bandRow="1">
                <a:tableStyleId>{5C22544A-7EE6-4342-B048-85BDC9FD1C3A}</a:tableStyleId>
              </a:tblPr>
              <a:tblGrid>
                <a:gridCol w="927846">
                  <a:extLst>
                    <a:ext uri="{9D8B030D-6E8A-4147-A177-3AD203B41FA5}">
                      <a16:colId xmlns:a16="http://schemas.microsoft.com/office/drawing/2014/main" val="2750313495"/>
                    </a:ext>
                  </a:extLst>
                </a:gridCol>
                <a:gridCol w="6104965">
                  <a:extLst>
                    <a:ext uri="{9D8B030D-6E8A-4147-A177-3AD203B41FA5}">
                      <a16:colId xmlns:a16="http://schemas.microsoft.com/office/drawing/2014/main" val="1510236159"/>
                    </a:ext>
                  </a:extLst>
                </a:gridCol>
                <a:gridCol w="1822076">
                  <a:extLst>
                    <a:ext uri="{9D8B030D-6E8A-4147-A177-3AD203B41FA5}">
                      <a16:colId xmlns:a16="http://schemas.microsoft.com/office/drawing/2014/main" val="3645984909"/>
                    </a:ext>
                  </a:extLst>
                </a:gridCol>
                <a:gridCol w="2951629">
                  <a:extLst>
                    <a:ext uri="{9D8B030D-6E8A-4147-A177-3AD203B41FA5}">
                      <a16:colId xmlns:a16="http://schemas.microsoft.com/office/drawing/2014/main" val="727947979"/>
                    </a:ext>
                  </a:extLst>
                </a:gridCol>
              </a:tblGrid>
              <a:tr h="683321">
                <a:tc>
                  <a:txBody>
                    <a:bodyPr/>
                    <a:lstStyle/>
                    <a:p>
                      <a:pPr algn="ctr">
                        <a:lnSpc>
                          <a:spcPct val="115000"/>
                        </a:lnSpc>
                        <a:spcAft>
                          <a:spcPts val="0"/>
                        </a:spcAft>
                      </a:pPr>
                      <a:r>
                        <a:rPr lang="uk-UA" sz="1200" dirty="0">
                          <a:solidFill>
                            <a:schemeClr val="bg1">
                              <a:lumMod val="95000"/>
                              <a:lumOff val="5000"/>
                            </a:schemeClr>
                          </a:solidFill>
                          <a:effectLst/>
                          <a:latin typeface="Times New Roman" panose="02020603050405020304" pitchFamily="18" charset="0"/>
                          <a:ea typeface="Times New Roman" panose="02020603050405020304" pitchFamily="18" charset="0"/>
                        </a:rPr>
                        <a:t>5</a:t>
                      </a: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гарантують організація та методи оцінювання знань виконання здобувачами фахової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контрольних форм навчання відповідно до навчального плану?</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243549113"/>
                  </a:ext>
                </a:extLst>
              </a:tr>
              <a:tr h="89851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6</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effectLst/>
                          <a:latin typeface="Cambria Math" panose="02040503050406030204" pitchFamily="18" charset="0"/>
                          <a:ea typeface="Cambria Math" panose="02040503050406030204" pitchFamily="18" charset="0"/>
                        </a:rPr>
                        <a:t>Чи відповідають форми атестації здобувачів фахової </a:t>
                      </a:r>
                      <a:r>
                        <a:rPr lang="uk-UA" sz="1400" b="0" dirty="0" err="1">
                          <a:effectLst/>
                          <a:latin typeface="Cambria Math" panose="02040503050406030204" pitchFamily="18" charset="0"/>
                          <a:ea typeface="Cambria Math" panose="02040503050406030204" pitchFamily="18" charset="0"/>
                        </a:rPr>
                        <a:t>передвищої</a:t>
                      </a:r>
                      <a:r>
                        <a:rPr lang="uk-UA" sz="1400" b="0" dirty="0">
                          <a:effectLst/>
                          <a:latin typeface="Cambria Math" panose="02040503050406030204" pitchFamily="18" charset="0"/>
                          <a:ea typeface="Cambria Math" panose="02040503050406030204" pitchFamily="18" charset="0"/>
                        </a:rPr>
                        <a:t> освіти вимогам професійного стандарту (за наявності)?</a:t>
                      </a:r>
                      <a:endParaRPr lang="en-US" sz="1400" b="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858071275"/>
                  </a:ext>
                </a:extLst>
              </a:tr>
              <a:tr h="683321">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7</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effectLst/>
                          <a:latin typeface="Cambria Math" panose="02040503050406030204" pitchFamily="18" charset="0"/>
                          <a:ea typeface="Cambria Math" panose="02040503050406030204" pitchFamily="18" charset="0"/>
                        </a:rPr>
                        <a:t>Чи відповідають критерії оцінювання знань здобувачів фахової </a:t>
                      </a:r>
                      <a:r>
                        <a:rPr lang="uk-UA" sz="1400" b="0" dirty="0" err="1">
                          <a:effectLst/>
                          <a:latin typeface="Cambria Math" panose="02040503050406030204" pitchFamily="18" charset="0"/>
                          <a:ea typeface="Cambria Math" panose="02040503050406030204" pitchFamily="18" charset="0"/>
                        </a:rPr>
                        <a:t>передвищої</a:t>
                      </a:r>
                      <a:r>
                        <a:rPr lang="uk-UA" sz="1400" b="0" dirty="0">
                          <a:effectLst/>
                          <a:latin typeface="Cambria Math" panose="02040503050406030204" pitchFamily="18" charset="0"/>
                          <a:ea typeface="Cambria Math" panose="02040503050406030204" pitchFamily="18" charset="0"/>
                        </a:rPr>
                        <a:t> освіти змісту фахових компонентів згідно з освітньо-професійною програмою?</a:t>
                      </a:r>
                      <a:endParaRPr lang="en-US" sz="1400" b="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941708964"/>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672574377"/>
              </p:ext>
            </p:extLst>
          </p:nvPr>
        </p:nvGraphicFramePr>
        <p:xfrm>
          <a:off x="242048" y="3603814"/>
          <a:ext cx="11806516" cy="3081864"/>
        </p:xfrm>
        <a:graphic>
          <a:graphicData uri="http://schemas.openxmlformats.org/drawingml/2006/table">
            <a:tbl>
              <a:tblPr firstRow="1" bandRow="1">
                <a:tableStyleId>{5C22544A-7EE6-4342-B048-85BDC9FD1C3A}</a:tableStyleId>
              </a:tblPr>
              <a:tblGrid>
                <a:gridCol w="954740">
                  <a:extLst>
                    <a:ext uri="{9D8B030D-6E8A-4147-A177-3AD203B41FA5}">
                      <a16:colId xmlns:a16="http://schemas.microsoft.com/office/drawing/2014/main" val="3761211876"/>
                    </a:ext>
                  </a:extLst>
                </a:gridCol>
                <a:gridCol w="6118412">
                  <a:extLst>
                    <a:ext uri="{9D8B030D-6E8A-4147-A177-3AD203B41FA5}">
                      <a16:colId xmlns:a16="http://schemas.microsoft.com/office/drawing/2014/main" val="1154063049"/>
                    </a:ext>
                  </a:extLst>
                </a:gridCol>
                <a:gridCol w="1781735">
                  <a:extLst>
                    <a:ext uri="{9D8B030D-6E8A-4147-A177-3AD203B41FA5}">
                      <a16:colId xmlns:a16="http://schemas.microsoft.com/office/drawing/2014/main" val="2171495839"/>
                    </a:ext>
                  </a:extLst>
                </a:gridCol>
                <a:gridCol w="2951629">
                  <a:extLst>
                    <a:ext uri="{9D8B030D-6E8A-4147-A177-3AD203B41FA5}">
                      <a16:colId xmlns:a16="http://schemas.microsoft.com/office/drawing/2014/main" val="482883470"/>
                    </a:ext>
                  </a:extLst>
                </a:gridCol>
              </a:tblGrid>
              <a:tr h="746872">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819752210"/>
                  </a:ext>
                </a:extLst>
              </a:tr>
              <a:tr h="74687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інноваційні технології в освітньо-професійні програмі?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639986408"/>
                  </a:ext>
                </a:extLst>
              </a:tr>
              <a:tr h="74687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врегульовано оновлену освітньо-професійну програму з роботодавцями?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011604238"/>
                  </a:ext>
                </a:extLst>
              </a:tr>
              <a:tr h="74687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залучаються здобувачі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 моніторингу та перегляду освітньо-професійної програми з метою її оновлення?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999790264"/>
                  </a:ext>
                </a:extLst>
              </a:tr>
            </a:tbl>
          </a:graphicData>
        </a:graphic>
      </p:graphicFrame>
    </p:spTree>
    <p:extLst>
      <p:ext uri="{BB962C8B-B14F-4D97-AF65-F5344CB8AC3E}">
        <p14:creationId xmlns:p14="http://schemas.microsoft.com/office/powerpoint/2010/main" val="7477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4. Контрольні заходи, оцінювання програмних результатів навчання здобувачів освіти та академічна доброчесність</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b="1" dirty="0"/>
              <a:t> </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К4.1. Форми контрольних заходів та критерії оцінювання програмних результатів навчання здобувачів освіти є чіткими, зрозумілими, дають можливість встановити досягнення здобувачем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результатів навчання для окремого освітнього компонента.</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uk-UA" dirty="0"/>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809260575"/>
              </p:ext>
            </p:extLst>
          </p:nvPr>
        </p:nvGraphicFramePr>
        <p:xfrm>
          <a:off x="403412" y="2259104"/>
          <a:ext cx="11510684" cy="445141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872480987"/>
                    </a:ext>
                  </a:extLst>
                </a:gridCol>
                <a:gridCol w="5741894">
                  <a:extLst>
                    <a:ext uri="{9D8B030D-6E8A-4147-A177-3AD203B41FA5}">
                      <a16:colId xmlns:a16="http://schemas.microsoft.com/office/drawing/2014/main" val="3003013798"/>
                    </a:ext>
                  </a:extLst>
                </a:gridCol>
                <a:gridCol w="1976719">
                  <a:extLst>
                    <a:ext uri="{9D8B030D-6E8A-4147-A177-3AD203B41FA5}">
                      <a16:colId xmlns:a16="http://schemas.microsoft.com/office/drawing/2014/main" val="1096594123"/>
                    </a:ext>
                  </a:extLst>
                </a:gridCol>
                <a:gridCol w="2877671">
                  <a:extLst>
                    <a:ext uri="{9D8B030D-6E8A-4147-A177-3AD203B41FA5}">
                      <a16:colId xmlns:a16="http://schemas.microsoft.com/office/drawing/2014/main" val="3235933874"/>
                    </a:ext>
                  </a:extLst>
                </a:gridCol>
              </a:tblGrid>
              <a:tr h="722033">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674843211"/>
                  </a:ext>
                </a:extLst>
              </a:tr>
              <a:tr h="722033">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відповідають форми, методи навчання і викладання вимогам </a:t>
                      </a:r>
                      <a:r>
                        <a:rPr lang="uk-UA" sz="1400" dirty="0" err="1">
                          <a:effectLst/>
                          <a:latin typeface="Cambria Math" panose="02040503050406030204" pitchFamily="18" charset="0"/>
                          <a:ea typeface="Cambria Math" panose="02040503050406030204" pitchFamily="18" charset="0"/>
                        </a:rPr>
                        <a:t>студентоцентрованого</a:t>
                      </a:r>
                      <a:r>
                        <a:rPr lang="uk-UA" sz="1400" dirty="0">
                          <a:effectLst/>
                          <a:latin typeface="Cambria Math" panose="02040503050406030204" pitchFamily="18" charset="0"/>
                          <a:ea typeface="Cambria Math" panose="02040503050406030204" pitchFamily="18" charset="0"/>
                        </a:rPr>
                        <a:t> підходу та принципам академічної свободи?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77677592"/>
                  </a:ext>
                </a:extLst>
              </a:tr>
              <a:tr h="72203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сформовано форми контрольних заходів для оцінювання програмних результатів навчання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в межах освітніх компонентів?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494683044"/>
                  </a:ext>
                </a:extLst>
              </a:tr>
              <a:tr h="72203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визначено зміст та збалансованість розподілу оцінок, що застосовуються для оцінювання програмних результатів навчання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в межах освітніх компонентів?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68186745"/>
                  </a:ext>
                </a:extLst>
              </a:tr>
              <a:tr h="72203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методи </a:t>
                      </a:r>
                      <a:r>
                        <a:rPr lang="uk-UA" sz="1400" dirty="0" err="1">
                          <a:effectLst/>
                          <a:latin typeface="Cambria Math" panose="02040503050406030204" pitchFamily="18" charset="0"/>
                          <a:ea typeface="Cambria Math" panose="02040503050406030204" pitchFamily="18" charset="0"/>
                        </a:rPr>
                        <a:t>релевантності</a:t>
                      </a:r>
                      <a:r>
                        <a:rPr lang="uk-UA" sz="1400" dirty="0">
                          <a:effectLst/>
                          <a:latin typeface="Cambria Math" panose="02040503050406030204" pitchFamily="18" charset="0"/>
                          <a:ea typeface="Cambria Math" panose="02040503050406030204" pitchFamily="18" charset="0"/>
                        </a:rPr>
                        <a:t>, надійності, прозорості та  об’єктивності оцінювання, що здійснюються в межах освітнього процесу? </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020744719"/>
                  </a:ext>
                </a:extLst>
              </a:tr>
              <a:tr h="72203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dirty="0">
                          <a:effectLst/>
                          <a:latin typeface="Cambria Math" panose="02040503050406030204" pitchFamily="18" charset="0"/>
                          <a:ea typeface="Cambria Math" panose="02040503050406030204" pitchFamily="18" charset="0"/>
                        </a:rPr>
                        <a:t>Чи розроблено різнорівневі види завдань, зокрема й самоконтроль?</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90153614"/>
                  </a:ext>
                </a:extLst>
              </a:tr>
            </a:tbl>
          </a:graphicData>
        </a:graphic>
      </p:graphicFrame>
    </p:spTree>
    <p:extLst>
      <p:ext uri="{BB962C8B-B14F-4D97-AF65-F5344CB8AC3E}">
        <p14:creationId xmlns:p14="http://schemas.microsoft.com/office/powerpoint/2010/main" val="41541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К4.2</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Форми та зміст проведення атестації здобувачів освіти  відповідають вимогам стандарту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 наявності) та\або освітньо-професійної програми</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780888392"/>
              </p:ext>
            </p:extLst>
          </p:nvPr>
        </p:nvGraphicFramePr>
        <p:xfrm>
          <a:off x="403412" y="76201"/>
          <a:ext cx="11510684" cy="325867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872480987"/>
                    </a:ext>
                  </a:extLst>
                </a:gridCol>
                <a:gridCol w="5795682">
                  <a:extLst>
                    <a:ext uri="{9D8B030D-6E8A-4147-A177-3AD203B41FA5}">
                      <a16:colId xmlns:a16="http://schemas.microsoft.com/office/drawing/2014/main" val="3003013798"/>
                    </a:ext>
                  </a:extLst>
                </a:gridCol>
                <a:gridCol w="1922931">
                  <a:extLst>
                    <a:ext uri="{9D8B030D-6E8A-4147-A177-3AD203B41FA5}">
                      <a16:colId xmlns:a16="http://schemas.microsoft.com/office/drawing/2014/main" val="1096594123"/>
                    </a:ext>
                  </a:extLst>
                </a:gridCol>
                <a:gridCol w="2877671">
                  <a:extLst>
                    <a:ext uri="{9D8B030D-6E8A-4147-A177-3AD203B41FA5}">
                      <a16:colId xmlns:a16="http://schemas.microsoft.com/office/drawing/2014/main" val="3235933874"/>
                    </a:ext>
                  </a:extLst>
                </a:gridCol>
              </a:tblGrid>
              <a:tr h="515470">
                <a:tc>
                  <a:txBody>
                    <a:bodyPr/>
                    <a:lstStyle/>
                    <a:p>
                      <a:pPr algn="ctr">
                        <a:lnSpc>
                          <a:spcPct val="115000"/>
                        </a:lnSpc>
                        <a:spcAft>
                          <a:spcPts val="0"/>
                        </a:spcAft>
                      </a:pPr>
                      <a:r>
                        <a:rPr lang="uk-UA" sz="1200" b="0" dirty="0">
                          <a:solidFill>
                            <a:schemeClr val="bg1">
                              <a:lumMod val="95000"/>
                              <a:lumOff val="5000"/>
                            </a:schemeClr>
                          </a:solidFill>
                          <a:effectLst/>
                          <a:latin typeface="Times New Roman" panose="02020603050405020304" pitchFamily="18" charset="0"/>
                          <a:ea typeface="Times New Roman" panose="02020603050405020304" pitchFamily="18" charset="0"/>
                        </a:rPr>
                        <a:t>6</a:t>
                      </a:r>
                      <a:endParaRPr lang="en-US" sz="1100" b="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15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застосовуються різнорівневі види завдань, зокрема й самоконтроль?</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74843211"/>
                  </a:ext>
                </a:extLst>
              </a:tr>
              <a:tr h="524436">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7</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систему оцінювання для різнорівневих видів завдань, зокрема й самоконтролю?</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77677592"/>
                  </a:ext>
                </a:extLst>
              </a:tr>
              <a:tr h="48774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8</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оприлюднено інформацію про форми контрольних заходів, критерії оцінювання?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494683044"/>
                  </a:ext>
                </a:extLst>
              </a:tr>
              <a:tr h="61491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9</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форми контрольних заходів, критерії оцінювання в положенні про організацію освітнього процесу?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68186745"/>
                  </a:ext>
                </a:extLst>
              </a:tr>
              <a:tr h="55132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10</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та оприлюднено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порядок оскарження рішень та їх прийняття?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020744719"/>
                  </a:ext>
                </a:extLst>
              </a:tr>
              <a:tr h="564776">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11</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та оприлюднено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процедуру щодо розв’язання конфліктних ситуацій?</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90153614"/>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533724200"/>
              </p:ext>
            </p:extLst>
          </p:nvPr>
        </p:nvGraphicFramePr>
        <p:xfrm>
          <a:off x="403412" y="4208929"/>
          <a:ext cx="11510684" cy="2430114"/>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1605957789"/>
                    </a:ext>
                  </a:extLst>
                </a:gridCol>
                <a:gridCol w="5768789">
                  <a:extLst>
                    <a:ext uri="{9D8B030D-6E8A-4147-A177-3AD203B41FA5}">
                      <a16:colId xmlns:a16="http://schemas.microsoft.com/office/drawing/2014/main" val="2704634080"/>
                    </a:ext>
                  </a:extLst>
                </a:gridCol>
                <a:gridCol w="1815354">
                  <a:extLst>
                    <a:ext uri="{9D8B030D-6E8A-4147-A177-3AD203B41FA5}">
                      <a16:colId xmlns:a16="http://schemas.microsoft.com/office/drawing/2014/main" val="4039782636"/>
                    </a:ext>
                  </a:extLst>
                </a:gridCol>
                <a:gridCol w="2877671">
                  <a:extLst>
                    <a:ext uri="{9D8B030D-6E8A-4147-A177-3AD203B41FA5}">
                      <a16:colId xmlns:a16="http://schemas.microsoft.com/office/drawing/2014/main" val="2395007522"/>
                    </a:ext>
                  </a:extLst>
                </a:gridCol>
              </a:tblGrid>
              <a:tr h="854773">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3697570543"/>
                  </a:ext>
                </a:extLst>
              </a:tr>
              <a:tr h="731980">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відповідають форми атестації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вимогам стандарту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63918923"/>
                  </a:ext>
                </a:extLst>
              </a:tr>
              <a:tr h="843361">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відповідає зміст проведення атестації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вимогам стандарту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43024477"/>
                  </a:ext>
                </a:extLst>
              </a:tr>
            </a:tbl>
          </a:graphicData>
        </a:graphic>
      </p:graphicFrame>
    </p:spTree>
    <p:extLst>
      <p:ext uri="{BB962C8B-B14F-4D97-AF65-F5344CB8AC3E}">
        <p14:creationId xmlns:p14="http://schemas.microsoft.com/office/powerpoint/2010/main" val="478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К4.3. У закладі освіти визначено чіткі та зрозумілі процедури дотримання академічної доброчесності, яких послідовно дотримуються всі учасники освітнього процесу</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01558544"/>
              </p:ext>
            </p:extLst>
          </p:nvPr>
        </p:nvGraphicFramePr>
        <p:xfrm>
          <a:off x="403412" y="76201"/>
          <a:ext cx="11510684" cy="1194031"/>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872480987"/>
                    </a:ext>
                  </a:extLst>
                </a:gridCol>
                <a:gridCol w="5782235">
                  <a:extLst>
                    <a:ext uri="{9D8B030D-6E8A-4147-A177-3AD203B41FA5}">
                      <a16:colId xmlns:a16="http://schemas.microsoft.com/office/drawing/2014/main" val="3003013798"/>
                    </a:ext>
                  </a:extLst>
                </a:gridCol>
                <a:gridCol w="1936378">
                  <a:extLst>
                    <a:ext uri="{9D8B030D-6E8A-4147-A177-3AD203B41FA5}">
                      <a16:colId xmlns:a16="http://schemas.microsoft.com/office/drawing/2014/main" val="1096594123"/>
                    </a:ext>
                  </a:extLst>
                </a:gridCol>
                <a:gridCol w="2877671">
                  <a:extLst>
                    <a:ext uri="{9D8B030D-6E8A-4147-A177-3AD203B41FA5}">
                      <a16:colId xmlns:a16="http://schemas.microsoft.com/office/drawing/2014/main" val="3235933874"/>
                    </a:ext>
                  </a:extLst>
                </a:gridCol>
              </a:tblGrid>
              <a:tr h="515470">
                <a:tc>
                  <a:txBody>
                    <a:bodyPr/>
                    <a:lstStyle/>
                    <a:p>
                      <a:pPr algn="ctr">
                        <a:lnSpc>
                          <a:spcPct val="115000"/>
                        </a:lnSpc>
                        <a:spcAft>
                          <a:spcPts val="0"/>
                        </a:spcAft>
                      </a:pPr>
                      <a:r>
                        <a:rPr lang="uk-UA" sz="1200" dirty="0">
                          <a:solidFill>
                            <a:schemeClr val="bg1">
                              <a:lumMod val="95000"/>
                              <a:lumOff val="5000"/>
                            </a:schemeClr>
                          </a:solidFill>
                          <a:effectLst/>
                          <a:latin typeface="Times New Roman" panose="02020603050405020304" pitchFamily="18" charset="0"/>
                          <a:ea typeface="Times New Roman" panose="02020603050405020304" pitchFamily="18" charset="0"/>
                        </a:rPr>
                        <a:t>3</a:t>
                      </a: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відповідають методи проведення атестації здобувачів фахової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вимогам стандарту фахової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74843211"/>
                  </a:ext>
                </a:extLst>
              </a:tr>
              <a:tr h="524436">
                <a:tc>
                  <a:txBody>
                    <a:bodyPr/>
                    <a:lstStyle/>
                    <a:p>
                      <a:pPr algn="ctr">
                        <a:lnSpc>
                          <a:spcPct val="115000"/>
                        </a:lnSpc>
                        <a:spcAft>
                          <a:spcPts val="0"/>
                        </a:spcAft>
                      </a:pPr>
                      <a:r>
                        <a:rPr lang="uk-UA" sz="1200">
                          <a:solidFill>
                            <a:schemeClr val="bg1">
                              <a:lumMod val="95000"/>
                              <a:lumOff val="5000"/>
                            </a:schemeClr>
                          </a:solidFill>
                          <a:effectLst/>
                          <a:latin typeface="Times New Roman" panose="02020603050405020304" pitchFamily="18" charset="0"/>
                          <a:ea typeface="Times New Roman" panose="02020603050405020304" pitchFamily="18" charset="0"/>
                        </a:rPr>
                        <a:t>4</a:t>
                      </a:r>
                      <a:endParaRPr lang="en-US" sz="110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Чи забезпечує заклад фахової </a:t>
                      </a:r>
                      <a:r>
                        <a:rPr lang="uk-UA" sz="1400" b="0" dirty="0" err="1">
                          <a:solidFill>
                            <a:schemeClr val="bg1">
                              <a:lumMod val="95000"/>
                              <a:lumOff val="5000"/>
                            </a:schemeClr>
                          </a:solidFill>
                          <a:effectLst/>
                          <a:latin typeface="Cambria Math" panose="02040503050406030204" pitchFamily="18" charset="0"/>
                          <a:ea typeface="Cambria Math" panose="02040503050406030204" pitchFamily="18" charset="0"/>
                        </a:rPr>
                        <a:t>передвищої</a:t>
                      </a:r>
                      <a:r>
                        <a:rPr lang="uk-UA" sz="1400" b="0" dirty="0">
                          <a:solidFill>
                            <a:schemeClr val="bg1">
                              <a:lumMod val="95000"/>
                              <a:lumOff val="5000"/>
                            </a:schemeClr>
                          </a:solidFill>
                          <a:effectLst/>
                          <a:latin typeface="Cambria Math" panose="02040503050406030204" pitchFamily="18" charset="0"/>
                          <a:ea typeface="Cambria Math" panose="02040503050406030204" pitchFamily="18" charset="0"/>
                        </a:rPr>
                        <a:t> освіти здобувачів інформаційною та технічною підтримкою для успішної реалізації програми?</a:t>
                      </a:r>
                      <a:endParaRPr lang="en-US" sz="1400" b="0" dirty="0">
                        <a:solidFill>
                          <a:schemeClr val="bg1">
                            <a:lumMod val="95000"/>
                            <a:lumOff val="5000"/>
                          </a:schemeClr>
                        </a:solidFill>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solidFill>
                            <a:schemeClr val="bg1">
                              <a:lumMod val="95000"/>
                              <a:lumOff val="5000"/>
                            </a:schemeClr>
                          </a:solidFill>
                          <a:effectLst/>
                          <a:latin typeface="Times New Roman" panose="02020603050405020304" pitchFamily="18" charset="0"/>
                          <a:ea typeface="Times New Roman" panose="02020603050405020304" pitchFamily="18" charset="0"/>
                        </a:rPr>
                        <a:t> </a:t>
                      </a: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solidFill>
                            <a:schemeClr val="bg1">
                              <a:lumMod val="95000"/>
                              <a:lumOff val="5000"/>
                            </a:schemeClr>
                          </a:solidFill>
                          <a:effectLst/>
                          <a:latin typeface="Times New Roman" panose="02020603050405020304" pitchFamily="18" charset="0"/>
                          <a:ea typeface="Times New Roman" panose="02020603050405020304" pitchFamily="18" charset="0"/>
                        </a:rPr>
                        <a:t> </a:t>
                      </a:r>
                      <a:endParaRPr lang="en-US" sz="110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77677592"/>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449849755"/>
              </p:ext>
            </p:extLst>
          </p:nvPr>
        </p:nvGraphicFramePr>
        <p:xfrm>
          <a:off x="403412" y="2030506"/>
          <a:ext cx="11510684" cy="4726624"/>
        </p:xfrm>
        <a:graphic>
          <a:graphicData uri="http://schemas.openxmlformats.org/drawingml/2006/table">
            <a:tbl>
              <a:tblPr firstRow="1" bandRow="1">
                <a:tableStyleId>{5C22544A-7EE6-4342-B048-85BDC9FD1C3A}</a:tableStyleId>
              </a:tblPr>
              <a:tblGrid>
                <a:gridCol w="900953">
                  <a:extLst>
                    <a:ext uri="{9D8B030D-6E8A-4147-A177-3AD203B41FA5}">
                      <a16:colId xmlns:a16="http://schemas.microsoft.com/office/drawing/2014/main" val="2145532708"/>
                    </a:ext>
                  </a:extLst>
                </a:gridCol>
                <a:gridCol w="5741894">
                  <a:extLst>
                    <a:ext uri="{9D8B030D-6E8A-4147-A177-3AD203B41FA5}">
                      <a16:colId xmlns:a16="http://schemas.microsoft.com/office/drawing/2014/main" val="4192945741"/>
                    </a:ext>
                  </a:extLst>
                </a:gridCol>
                <a:gridCol w="1990166">
                  <a:extLst>
                    <a:ext uri="{9D8B030D-6E8A-4147-A177-3AD203B41FA5}">
                      <a16:colId xmlns:a16="http://schemas.microsoft.com/office/drawing/2014/main" val="762468252"/>
                    </a:ext>
                  </a:extLst>
                </a:gridCol>
                <a:gridCol w="2877671">
                  <a:extLst>
                    <a:ext uri="{9D8B030D-6E8A-4147-A177-3AD203B41FA5}">
                      <a16:colId xmlns:a16="http://schemas.microsoft.com/office/drawing/2014/main" val="1050545861"/>
                    </a:ext>
                  </a:extLst>
                </a:gridCol>
              </a:tblGrid>
              <a:tr h="651542">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37858996"/>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400" dirty="0">
                          <a:effectLst/>
                          <a:latin typeface="Cambria Math" panose="02040503050406030204" pitchFamily="18" charset="0"/>
                          <a:ea typeface="Cambria Math" panose="02040503050406030204" pitchFamily="18" charset="0"/>
                        </a:rPr>
                        <a:t>Чи розроблено документи, які регламентують дотримання академічної доброчесності учасниками освітнього процесу?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174288677"/>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2</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400" dirty="0">
                          <a:effectLst/>
                          <a:latin typeface="Cambria Math" panose="02040503050406030204" pitchFamily="18" charset="0"/>
                          <a:ea typeface="Cambria Math" panose="02040503050406030204" pitchFamily="18" charset="0"/>
                        </a:rPr>
                        <a:t>Чи використовується програмне забезпечення як інструмент протидії порушення академічної доброчесності?</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8281441"/>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3</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400" dirty="0">
                          <a:effectLst/>
                          <a:latin typeface="Cambria Math" panose="02040503050406030204" pitchFamily="18" charset="0"/>
                          <a:ea typeface="Cambria Math" panose="02040503050406030204" pitchFamily="18" charset="0"/>
                        </a:rPr>
                        <a:t>Чи відбувається  перевірка на плагіат робіт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24127572"/>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4</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400" dirty="0">
                          <a:effectLst/>
                          <a:latin typeface="Cambria Math" panose="02040503050406030204" pitchFamily="18" charset="0"/>
                          <a:ea typeface="Cambria Math" panose="02040503050406030204" pitchFamily="18" charset="0"/>
                        </a:rPr>
                        <a:t>Чи формується база робіт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у межах освітньої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361718788"/>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5</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400" dirty="0">
                          <a:effectLst/>
                          <a:latin typeface="Cambria Math" panose="02040503050406030204" pitchFamily="18" charset="0"/>
                          <a:ea typeface="Cambria Math" panose="02040503050406030204" pitchFamily="18" charset="0"/>
                        </a:rPr>
                        <a:t>Чи здійснюється закладом освіти заходи з популяризації академічної доброчесності серед здобувачів?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88297888"/>
                  </a:ext>
                </a:extLst>
              </a:tr>
              <a:tr h="65154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6</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uk-UA" sz="1200" dirty="0">
                          <a:effectLst/>
                          <a:latin typeface="Times New Roman" panose="02020603050405020304" pitchFamily="18" charset="0"/>
                          <a:ea typeface="Times New Roman" panose="02020603050405020304" pitchFamily="18" charset="0"/>
                        </a:rPr>
                        <a:t>Чи існують реакції закладу на можливі порушення академічної доброчесності?</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5021133"/>
                  </a:ext>
                </a:extLst>
              </a:tr>
            </a:tbl>
          </a:graphicData>
        </a:graphic>
      </p:graphicFrame>
    </p:spTree>
    <p:extLst>
      <p:ext uri="{BB962C8B-B14F-4D97-AF65-F5344CB8AC3E}">
        <p14:creationId xmlns:p14="http://schemas.microsoft.com/office/powerpoint/2010/main" val="413601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a:xfrm>
            <a:off x="2806700" y="698500"/>
            <a:ext cx="6821932" cy="914400"/>
          </a:xfrm>
          <a:prstGeom prst="rect">
            <a:avLst/>
          </a:prstGeom>
          <a:solidFill>
            <a:schemeClr val="accent6">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chemeClr val="accent6">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ТИПИ АКРЕДИТАЦІЇ</a:t>
            </a:r>
            <a:endParaRPr lang="en-US" sz="4000" b="1" dirty="0">
              <a:solidFill>
                <a:schemeClr val="accent6">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9" name="Скругленный прямоугольник 8"/>
          <p:cNvSpPr/>
          <p:nvPr/>
        </p:nvSpPr>
        <p:spPr>
          <a:xfrm>
            <a:off x="1536700" y="2212975"/>
            <a:ext cx="2984500" cy="914400"/>
          </a:xfrm>
          <a:prstGeom prst="roundRect">
            <a:avLst/>
          </a:prstGeom>
          <a:solidFill>
            <a:schemeClr val="accent4"/>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latin typeface="Cambria Math" panose="02040503050406030204" pitchFamily="18" charset="0"/>
                <a:ea typeface="Cambria Math" panose="02040503050406030204" pitchFamily="18" charset="0"/>
              </a:rPr>
              <a:t>Первинна</a:t>
            </a:r>
            <a:endParaRPr lang="en-US" sz="2400" b="1" dirty="0">
              <a:solidFill>
                <a:srgbClr val="002060"/>
              </a:solidFill>
              <a:latin typeface="Cambria Math" panose="02040503050406030204" pitchFamily="18" charset="0"/>
              <a:ea typeface="Cambria Math" panose="02040503050406030204" pitchFamily="18" charset="0"/>
            </a:endParaRPr>
          </a:p>
        </p:txBody>
      </p:sp>
      <p:sp>
        <p:nvSpPr>
          <p:cNvPr id="11" name="Скругленный прямоугольник 10"/>
          <p:cNvSpPr/>
          <p:nvPr/>
        </p:nvSpPr>
        <p:spPr>
          <a:xfrm>
            <a:off x="4673599" y="2212975"/>
            <a:ext cx="3068193" cy="914400"/>
          </a:xfrm>
          <a:prstGeom prst="roundRect">
            <a:avLst/>
          </a:prstGeom>
          <a:solidFill>
            <a:schemeClr val="accent5"/>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latin typeface="Cambria Math" panose="02040503050406030204" pitchFamily="18" charset="0"/>
                <a:ea typeface="Cambria Math" panose="02040503050406030204" pitchFamily="18" charset="0"/>
              </a:rPr>
              <a:t>Друга і наступні</a:t>
            </a:r>
            <a:endParaRPr lang="en-US" sz="2400" b="1" dirty="0">
              <a:solidFill>
                <a:srgbClr val="002060"/>
              </a:solidFill>
              <a:latin typeface="Cambria Math" panose="02040503050406030204" pitchFamily="18" charset="0"/>
              <a:ea typeface="Cambria Math" panose="02040503050406030204" pitchFamily="18" charset="0"/>
            </a:endParaRPr>
          </a:p>
        </p:txBody>
      </p:sp>
      <p:sp>
        <p:nvSpPr>
          <p:cNvPr id="12" name="Скругленный прямоугольник 11"/>
          <p:cNvSpPr/>
          <p:nvPr/>
        </p:nvSpPr>
        <p:spPr>
          <a:xfrm>
            <a:off x="7843393" y="2156457"/>
            <a:ext cx="2786507" cy="1036195"/>
          </a:xfrm>
          <a:prstGeom prst="roundRect">
            <a:avLst/>
          </a:prstGeom>
          <a:solidFill>
            <a:schemeClr val="accent3">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latin typeface="Cambria Math" panose="02040503050406030204" pitchFamily="18" charset="0"/>
                <a:ea typeface="Cambria Math" panose="02040503050406030204" pitchFamily="18" charset="0"/>
              </a:rPr>
              <a:t>Умовна</a:t>
            </a:r>
            <a:endParaRPr lang="en-US" sz="2400" b="1" dirty="0">
              <a:solidFill>
                <a:srgbClr val="002060"/>
              </a:solidFill>
              <a:latin typeface="Cambria Math" panose="02040503050406030204" pitchFamily="18" charset="0"/>
              <a:ea typeface="Cambria Math" panose="02040503050406030204" pitchFamily="18" charset="0"/>
            </a:endParaRPr>
          </a:p>
        </p:txBody>
      </p:sp>
      <p:sp>
        <p:nvSpPr>
          <p:cNvPr id="14" name="Скругленный прямоугольник 13"/>
          <p:cNvSpPr/>
          <p:nvPr/>
        </p:nvSpPr>
        <p:spPr>
          <a:xfrm>
            <a:off x="2228850" y="3687445"/>
            <a:ext cx="1250950" cy="914400"/>
          </a:xfrm>
          <a:prstGeom prst="roundRect">
            <a:avLst/>
          </a:prstGeom>
          <a:solidFill>
            <a:schemeClr val="accent4"/>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Cambria Math" panose="02040503050406030204" pitchFamily="18" charset="0"/>
                <a:ea typeface="Cambria Math" panose="02040503050406030204" pitchFamily="18" charset="0"/>
              </a:rPr>
              <a:t>5 років</a:t>
            </a:r>
            <a:endParaRPr lang="en-US" b="1" dirty="0">
              <a:solidFill>
                <a:srgbClr val="002060"/>
              </a:solidFill>
              <a:latin typeface="Cambria Math" panose="02040503050406030204" pitchFamily="18" charset="0"/>
              <a:ea typeface="Cambria Math" panose="02040503050406030204" pitchFamily="18" charset="0"/>
            </a:endParaRPr>
          </a:p>
        </p:txBody>
      </p:sp>
      <p:sp>
        <p:nvSpPr>
          <p:cNvPr id="15" name="Скругленный прямоугольник 14"/>
          <p:cNvSpPr/>
          <p:nvPr/>
        </p:nvSpPr>
        <p:spPr>
          <a:xfrm>
            <a:off x="2025522" y="5179058"/>
            <a:ext cx="2089150" cy="1149796"/>
          </a:xfrm>
          <a:prstGeom prst="roundRect">
            <a:avLst/>
          </a:prstGeom>
          <a:solidFill>
            <a:schemeClr val="accent4"/>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Cambria Math" panose="02040503050406030204" pitchFamily="18" charset="0"/>
                <a:ea typeface="Cambria Math" panose="02040503050406030204" pitchFamily="18" charset="0"/>
              </a:rPr>
              <a:t>Сертифікат про акредитацію</a:t>
            </a:r>
            <a:endParaRPr lang="en-US" b="1" dirty="0">
              <a:solidFill>
                <a:srgbClr val="002060"/>
              </a:solidFill>
              <a:latin typeface="Cambria Math" panose="02040503050406030204" pitchFamily="18" charset="0"/>
              <a:ea typeface="Cambria Math" panose="02040503050406030204" pitchFamily="18" charset="0"/>
            </a:endParaRPr>
          </a:p>
        </p:txBody>
      </p:sp>
      <p:sp>
        <p:nvSpPr>
          <p:cNvPr id="18" name="Скругленный прямоугольник 17"/>
          <p:cNvSpPr/>
          <p:nvPr/>
        </p:nvSpPr>
        <p:spPr>
          <a:xfrm>
            <a:off x="5476874" y="3749676"/>
            <a:ext cx="1254125" cy="852170"/>
          </a:xfrm>
          <a:prstGeom prst="roundRect">
            <a:avLst/>
          </a:prstGeom>
          <a:solidFill>
            <a:schemeClr val="accent5"/>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Cambria Math" panose="02040503050406030204" pitchFamily="18" charset="0"/>
                <a:ea typeface="Cambria Math" panose="02040503050406030204" pitchFamily="18" charset="0"/>
              </a:rPr>
              <a:t>10 років</a:t>
            </a:r>
            <a:endParaRPr lang="en-US" b="1" dirty="0">
              <a:solidFill>
                <a:srgbClr val="002060"/>
              </a:solidFill>
              <a:latin typeface="Cambria Math" panose="02040503050406030204" pitchFamily="18" charset="0"/>
              <a:ea typeface="Cambria Math" panose="02040503050406030204" pitchFamily="18" charset="0"/>
            </a:endParaRPr>
          </a:p>
        </p:txBody>
      </p:sp>
      <p:sp>
        <p:nvSpPr>
          <p:cNvPr id="19" name="Скругленный прямоугольник 18"/>
          <p:cNvSpPr/>
          <p:nvPr/>
        </p:nvSpPr>
        <p:spPr>
          <a:xfrm>
            <a:off x="5079999" y="5179058"/>
            <a:ext cx="2031999" cy="1149796"/>
          </a:xfrm>
          <a:prstGeom prst="roundRect">
            <a:avLst/>
          </a:prstGeom>
          <a:solidFill>
            <a:schemeClr val="accent5"/>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Cambria Math" panose="02040503050406030204" pitchFamily="18" charset="0"/>
                <a:ea typeface="Cambria Math" panose="02040503050406030204" pitchFamily="18" charset="0"/>
              </a:rPr>
              <a:t>Сертифікат про акредитацію</a:t>
            </a:r>
            <a:endParaRPr lang="en-US" b="1" dirty="0">
              <a:solidFill>
                <a:srgbClr val="002060"/>
              </a:solidFill>
              <a:latin typeface="Cambria Math" panose="02040503050406030204" pitchFamily="18" charset="0"/>
              <a:ea typeface="Cambria Math" panose="02040503050406030204" pitchFamily="18" charset="0"/>
            </a:endParaRPr>
          </a:p>
        </p:txBody>
      </p:sp>
      <p:sp>
        <p:nvSpPr>
          <p:cNvPr id="20" name="Скругленный прямоугольник 19"/>
          <p:cNvSpPr/>
          <p:nvPr/>
        </p:nvSpPr>
        <p:spPr>
          <a:xfrm>
            <a:off x="8798559" y="3749675"/>
            <a:ext cx="1244600" cy="914400"/>
          </a:xfrm>
          <a:prstGeom prst="roundRect">
            <a:avLst/>
          </a:prstGeom>
          <a:solidFill>
            <a:schemeClr val="accent3">
              <a:lumMod val="75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Cambria Math" panose="02040503050406030204" pitchFamily="18" charset="0"/>
                <a:ea typeface="Cambria Math" panose="02040503050406030204" pitchFamily="18" charset="0"/>
              </a:rPr>
              <a:t>1 рік</a:t>
            </a:r>
            <a:endParaRPr lang="en-US" b="1" dirty="0">
              <a:solidFill>
                <a:srgbClr val="002060"/>
              </a:solidFill>
              <a:latin typeface="Cambria Math" panose="02040503050406030204" pitchFamily="18" charset="0"/>
              <a:ea typeface="Cambria Math" panose="02040503050406030204" pitchFamily="18" charset="0"/>
            </a:endParaRPr>
          </a:p>
        </p:txBody>
      </p:sp>
      <p:sp>
        <p:nvSpPr>
          <p:cNvPr id="21" name="Скругленный прямоугольник 20"/>
          <p:cNvSpPr/>
          <p:nvPr/>
        </p:nvSpPr>
        <p:spPr>
          <a:xfrm>
            <a:off x="8255000" y="5179058"/>
            <a:ext cx="2146300" cy="1149796"/>
          </a:xfrm>
          <a:prstGeom prst="roundRect">
            <a:avLst/>
          </a:prstGeom>
          <a:solidFill>
            <a:schemeClr val="accent3">
              <a:lumMod val="75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latin typeface="Cambria Math" panose="02040503050406030204" pitchFamily="18" charset="0"/>
                <a:ea typeface="Cambria Math" panose="02040503050406030204" pitchFamily="18" charset="0"/>
              </a:rPr>
              <a:t>І</a:t>
            </a:r>
            <a:r>
              <a:rPr lang="uk-UA" b="1" dirty="0" smtClean="0">
                <a:solidFill>
                  <a:srgbClr val="002060"/>
                </a:solidFill>
                <a:latin typeface="Cambria Math" panose="02040503050406030204" pitchFamily="18" charset="0"/>
                <a:ea typeface="Cambria Math" panose="02040503050406030204" pitchFamily="18" charset="0"/>
              </a:rPr>
              <a:t>нформація до ЄДБО</a:t>
            </a:r>
            <a:endParaRPr lang="en-US" b="1" dirty="0">
              <a:solidFill>
                <a:srgbClr val="002060"/>
              </a:solidFill>
              <a:latin typeface="Cambria Math" panose="02040503050406030204" pitchFamily="18" charset="0"/>
              <a:ea typeface="Cambria Math" panose="02040503050406030204" pitchFamily="18" charset="0"/>
            </a:endParaRPr>
          </a:p>
        </p:txBody>
      </p:sp>
      <p:sp>
        <p:nvSpPr>
          <p:cNvPr id="22" name="Стрелка вниз 21"/>
          <p:cNvSpPr/>
          <p:nvPr/>
        </p:nvSpPr>
        <p:spPr>
          <a:xfrm>
            <a:off x="2692400" y="1652905"/>
            <a:ext cx="484632" cy="582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Стрелка вниз 22"/>
          <p:cNvSpPr/>
          <p:nvPr/>
        </p:nvSpPr>
        <p:spPr>
          <a:xfrm>
            <a:off x="2692400" y="3192652"/>
            <a:ext cx="484632" cy="655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Стрелка вниз 23"/>
          <p:cNvSpPr/>
          <p:nvPr/>
        </p:nvSpPr>
        <p:spPr>
          <a:xfrm>
            <a:off x="2706115" y="4607433"/>
            <a:ext cx="484632" cy="57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Стрелка вниз 27"/>
          <p:cNvSpPr/>
          <p:nvPr/>
        </p:nvSpPr>
        <p:spPr>
          <a:xfrm>
            <a:off x="5880100" y="3192653"/>
            <a:ext cx="484632" cy="655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Стрелка вниз 30"/>
          <p:cNvSpPr/>
          <p:nvPr/>
        </p:nvSpPr>
        <p:spPr>
          <a:xfrm>
            <a:off x="9118600" y="4699000"/>
            <a:ext cx="484632" cy="58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Стрелка вниз 31"/>
          <p:cNvSpPr/>
          <p:nvPr/>
        </p:nvSpPr>
        <p:spPr>
          <a:xfrm>
            <a:off x="9144000" y="3227577"/>
            <a:ext cx="484632" cy="620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Стрелка вниз 32"/>
          <p:cNvSpPr/>
          <p:nvPr/>
        </p:nvSpPr>
        <p:spPr>
          <a:xfrm>
            <a:off x="5880100" y="1652905"/>
            <a:ext cx="484632" cy="604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Стрелка вниз 33"/>
          <p:cNvSpPr/>
          <p:nvPr/>
        </p:nvSpPr>
        <p:spPr>
          <a:xfrm>
            <a:off x="5880100" y="4664074"/>
            <a:ext cx="484632" cy="530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Стрелка вниз 34"/>
          <p:cNvSpPr/>
          <p:nvPr/>
        </p:nvSpPr>
        <p:spPr>
          <a:xfrm>
            <a:off x="9283700" y="1641475"/>
            <a:ext cx="484632" cy="593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96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400"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5. Кадрове забезпечення реалізації освітньо-професійної </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програми</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К5.1. Рівень освіти та професійної кваліфікації викладачів, задіяних до реалізації  освітньо-професійної програми, відповідає вимогам законодавства</a:t>
            </a:r>
            <a:r>
              <a:rPr lang="uk-UA"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solidFill>
                <a:schemeClr val="bg1">
                  <a:lumMod val="95000"/>
                  <a:lumOff val="5000"/>
                </a:schemeClr>
              </a:solidFill>
            </a:endParaRPr>
          </a:p>
          <a:p>
            <a:endParaRPr lang="en-US" dirty="0" smtClean="0"/>
          </a:p>
          <a:p>
            <a:endParaRPr lang="en-US" dirty="0"/>
          </a:p>
          <a:p>
            <a:endParaRPr lang="en-US"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К5.2. Заклад освіти заохочує розвиток викладацької майстерності, забезпечує регулярне підвищення кваліфікації педагогічних (науково-педагогічних) працівників.</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2000"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4138311660"/>
              </p:ext>
            </p:extLst>
          </p:nvPr>
        </p:nvGraphicFramePr>
        <p:xfrm>
          <a:off x="403412" y="1465731"/>
          <a:ext cx="11510684" cy="4145405"/>
        </p:xfrm>
        <a:graphic>
          <a:graphicData uri="http://schemas.openxmlformats.org/drawingml/2006/table">
            <a:tbl>
              <a:tblPr firstRow="1" bandRow="1">
                <a:tableStyleId>{5C22544A-7EE6-4342-B048-85BDC9FD1C3A}</a:tableStyleId>
              </a:tblPr>
              <a:tblGrid>
                <a:gridCol w="900953">
                  <a:extLst>
                    <a:ext uri="{9D8B030D-6E8A-4147-A177-3AD203B41FA5}">
                      <a16:colId xmlns:a16="http://schemas.microsoft.com/office/drawing/2014/main" val="2145532708"/>
                    </a:ext>
                  </a:extLst>
                </a:gridCol>
                <a:gridCol w="5674659">
                  <a:extLst>
                    <a:ext uri="{9D8B030D-6E8A-4147-A177-3AD203B41FA5}">
                      <a16:colId xmlns:a16="http://schemas.microsoft.com/office/drawing/2014/main" val="4192945741"/>
                    </a:ext>
                  </a:extLst>
                </a:gridCol>
                <a:gridCol w="2057401">
                  <a:extLst>
                    <a:ext uri="{9D8B030D-6E8A-4147-A177-3AD203B41FA5}">
                      <a16:colId xmlns:a16="http://schemas.microsoft.com/office/drawing/2014/main" val="762468252"/>
                    </a:ext>
                  </a:extLst>
                </a:gridCol>
                <a:gridCol w="2877671">
                  <a:extLst>
                    <a:ext uri="{9D8B030D-6E8A-4147-A177-3AD203B41FA5}">
                      <a16:colId xmlns:a16="http://schemas.microsoft.com/office/drawing/2014/main" val="1050545861"/>
                    </a:ext>
                  </a:extLst>
                </a:gridCol>
              </a:tblGrid>
              <a:tr h="790687">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Джерело підтвердження</a:t>
                      </a:r>
                      <a:endParaRPr lang="en-US" sz="1600" b="1" kern="1200" dirty="0" smtClean="0">
                        <a:solidFill>
                          <a:schemeClr val="lt1"/>
                        </a:solidFill>
                        <a:effectLst/>
                        <a:latin typeface="Cambria Math" panose="02040503050406030204" pitchFamily="18" charset="0"/>
                        <a:ea typeface="Cambria Math" panose="02040503050406030204" pitchFamily="18" charset="0"/>
                        <a:cs typeface="+mn-cs"/>
                      </a:endParaRPr>
                    </a:p>
                    <a:p>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(посилання на </a:t>
                      </a:r>
                      <a:r>
                        <a:rPr lang="uk-UA" sz="1600" b="1" kern="1200" dirty="0" err="1" smtClean="0">
                          <a:solidFill>
                            <a:schemeClr val="lt1"/>
                          </a:solidFill>
                          <a:effectLst/>
                          <a:latin typeface="Cambria Math" panose="02040503050406030204" pitchFamily="18" charset="0"/>
                          <a:ea typeface="Cambria Math" panose="02040503050406030204" pitchFamily="18" charset="0"/>
                          <a:cs typeface="+mn-cs"/>
                        </a:rPr>
                        <a:t>вебсторінку</a:t>
                      </a: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 або додаткові документи</a:t>
                      </a:r>
                      <a:r>
                        <a:rPr lang="uk-UA" sz="1600" b="1" kern="1200" dirty="0" smtClean="0">
                          <a:solidFill>
                            <a:schemeClr val="lt1"/>
                          </a:solidFill>
                          <a:effectLst/>
                          <a:latin typeface="+mn-lt"/>
                          <a:ea typeface="+mn-ea"/>
                          <a:cs typeface="+mn-cs"/>
                        </a:rPr>
                        <a:t>)</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137858996"/>
                  </a:ext>
                </a:extLst>
              </a:tr>
              <a:tr h="735689">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достатня кількість, рівень професійної та/або академічної кваліфікації педагогічних (науково-педагогічних) працівників для забезпечення успішної реалізації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174288677"/>
                  </a:ext>
                </a:extLst>
              </a:tr>
              <a:tr h="73568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дає змогу професійний рівень керівника випускового підрозділу, відповідального за освітньо-професійну програму, забезпечити досягнення цілей цієї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68281441"/>
                  </a:ext>
                </a:extLst>
              </a:tr>
              <a:tr h="73568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відповідає професійна кваліфікація науково-педагогічних працівників вимогам щодо викладання дисциплін професійного спрямування?</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4127572"/>
                  </a:ext>
                </a:extLst>
              </a:tr>
              <a:tr h="103994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забезпечує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умови для професійного розвитку викладачів (підвищення кваліфікації, доступ до необхідних матеріально-технічних ресурсів, обладнання та сучасної професійної літератури, підвищення рівня володіння іноземними мовами)?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361718788"/>
                  </a:ext>
                </a:extLst>
              </a:tr>
            </a:tbl>
          </a:graphicData>
        </a:graphic>
      </p:graphicFrame>
    </p:spTree>
    <p:extLst>
      <p:ext uri="{BB962C8B-B14F-4D97-AF65-F5344CB8AC3E}">
        <p14:creationId xmlns:p14="http://schemas.microsoft.com/office/powerpoint/2010/main" val="38945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К5.3. Атестація педагогічних працівників закладу освіти здійснюється відповідно до чинного </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законодавства</a:t>
            </a:r>
          </a:p>
          <a:p>
            <a:endParaRPr lang="uk-UA" sz="20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uk-UA"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1307091398"/>
              </p:ext>
            </p:extLst>
          </p:nvPr>
        </p:nvGraphicFramePr>
        <p:xfrm>
          <a:off x="340659" y="148616"/>
          <a:ext cx="11510684" cy="3011443"/>
        </p:xfrm>
        <a:graphic>
          <a:graphicData uri="http://schemas.openxmlformats.org/drawingml/2006/table">
            <a:tbl>
              <a:tblPr firstRow="1" bandRow="1">
                <a:tableStyleId>{5C22544A-7EE6-4342-B048-85BDC9FD1C3A}</a:tableStyleId>
              </a:tblPr>
              <a:tblGrid>
                <a:gridCol w="900953">
                  <a:extLst>
                    <a:ext uri="{9D8B030D-6E8A-4147-A177-3AD203B41FA5}">
                      <a16:colId xmlns:a16="http://schemas.microsoft.com/office/drawing/2014/main" val="2145532708"/>
                    </a:ext>
                  </a:extLst>
                </a:gridCol>
                <a:gridCol w="5844988">
                  <a:extLst>
                    <a:ext uri="{9D8B030D-6E8A-4147-A177-3AD203B41FA5}">
                      <a16:colId xmlns:a16="http://schemas.microsoft.com/office/drawing/2014/main" val="4192945741"/>
                    </a:ext>
                  </a:extLst>
                </a:gridCol>
                <a:gridCol w="1887072">
                  <a:extLst>
                    <a:ext uri="{9D8B030D-6E8A-4147-A177-3AD203B41FA5}">
                      <a16:colId xmlns:a16="http://schemas.microsoft.com/office/drawing/2014/main" val="762468252"/>
                    </a:ext>
                  </a:extLst>
                </a:gridCol>
                <a:gridCol w="2877671">
                  <a:extLst>
                    <a:ext uri="{9D8B030D-6E8A-4147-A177-3AD203B41FA5}">
                      <a16:colId xmlns:a16="http://schemas.microsoft.com/office/drawing/2014/main" val="1050545861"/>
                    </a:ext>
                  </a:extLst>
                </a:gridCol>
              </a:tblGrid>
              <a:tr h="795253">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Джерело підтвердження</a:t>
                      </a:r>
                      <a:endParaRPr lang="en-US" sz="1600" b="1" kern="1200" dirty="0" smtClean="0">
                        <a:solidFill>
                          <a:schemeClr val="lt1"/>
                        </a:solidFill>
                        <a:effectLst/>
                        <a:latin typeface="Cambria Math" panose="02040503050406030204" pitchFamily="18" charset="0"/>
                        <a:ea typeface="Cambria Math" panose="02040503050406030204" pitchFamily="18" charset="0"/>
                        <a:cs typeface="+mn-cs"/>
                      </a:endParaRPr>
                    </a:p>
                    <a:p>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(посилання на </a:t>
                      </a:r>
                      <a:r>
                        <a:rPr lang="uk-UA" sz="1600" b="1" kern="1200" dirty="0" err="1" smtClean="0">
                          <a:solidFill>
                            <a:schemeClr val="lt1"/>
                          </a:solidFill>
                          <a:effectLst/>
                          <a:latin typeface="Cambria Math" panose="02040503050406030204" pitchFamily="18" charset="0"/>
                          <a:ea typeface="Cambria Math" panose="02040503050406030204" pitchFamily="18" charset="0"/>
                          <a:cs typeface="+mn-cs"/>
                        </a:rPr>
                        <a:t>вебсторінку</a:t>
                      </a: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37858996"/>
                  </a:ext>
                </a:extLst>
              </a:tr>
              <a:tr h="576346">
                <a:tc>
                  <a:txBody>
                    <a:bodyPr/>
                    <a:lstStyle/>
                    <a:p>
                      <a:pPr algn="ctr">
                        <a:lnSpc>
                          <a:spcPct val="115000"/>
                        </a:lnSpc>
                        <a:spcAft>
                          <a:spcPts val="0"/>
                        </a:spcAft>
                      </a:pPr>
                      <a:r>
                        <a:rPr lang="uk-UA" sz="1200" dirty="0">
                          <a:effectLst/>
                          <a:latin typeface="Cambria Math" panose="02040503050406030204" pitchFamily="18" charset="0"/>
                          <a:ea typeface="Cambria Math" panose="02040503050406030204" pitchFamily="18" charset="0"/>
                        </a:rPr>
                        <a:t>1</a:t>
                      </a:r>
                      <a:endParaRPr lang="en-US" sz="1100" dirty="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стратегію розвитку кадрового потенціалу?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Cambria Math" panose="02040503050406030204" pitchFamily="18" charset="0"/>
                          <a:ea typeface="Cambria Math" panose="02040503050406030204" pitchFamily="18" charset="0"/>
                        </a:rPr>
                        <a:t> </a:t>
                      </a:r>
                      <a:endParaRPr lang="en-US" sz="110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174288677"/>
                  </a:ext>
                </a:extLst>
              </a:tr>
              <a:tr h="497541">
                <a:tc>
                  <a:txBody>
                    <a:bodyPr/>
                    <a:lstStyle/>
                    <a:p>
                      <a:pPr algn="ctr">
                        <a:lnSpc>
                          <a:spcPct val="115000"/>
                        </a:lnSpc>
                        <a:spcAft>
                          <a:spcPts val="0"/>
                        </a:spcAft>
                      </a:pPr>
                      <a:r>
                        <a:rPr lang="uk-UA" sz="1200">
                          <a:effectLst/>
                          <a:latin typeface="Cambria Math" panose="02040503050406030204" pitchFamily="18" charset="0"/>
                          <a:ea typeface="Cambria Math" panose="02040503050406030204" pitchFamily="18" charset="0"/>
                        </a:rPr>
                        <a:t>2</a:t>
                      </a:r>
                      <a:endParaRPr lang="en-US" sz="110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систему оцінювання ефективності роботи викладачів?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Cambria Math" panose="02040503050406030204" pitchFamily="18" charset="0"/>
                          <a:ea typeface="Cambria Math" panose="02040503050406030204" pitchFamily="18" charset="0"/>
                        </a:rPr>
                        <a:t> </a:t>
                      </a:r>
                      <a:endParaRPr lang="en-US" sz="11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68281441"/>
                  </a:ext>
                </a:extLst>
              </a:tr>
              <a:tr h="578224">
                <a:tc>
                  <a:txBody>
                    <a:bodyPr/>
                    <a:lstStyle/>
                    <a:p>
                      <a:pPr algn="ctr">
                        <a:lnSpc>
                          <a:spcPct val="115000"/>
                        </a:lnSpc>
                        <a:spcAft>
                          <a:spcPts val="0"/>
                        </a:spcAft>
                      </a:pPr>
                      <a:r>
                        <a:rPr lang="uk-UA" sz="1200">
                          <a:effectLst/>
                          <a:latin typeface="Cambria Math" panose="02040503050406030204" pitchFamily="18" charset="0"/>
                          <a:ea typeface="Cambria Math" panose="02040503050406030204" pitchFamily="18" charset="0"/>
                        </a:rPr>
                        <a:t>3</a:t>
                      </a:r>
                      <a:endParaRPr lang="en-US" sz="110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існує в закладі система мотивації педагогічних (науково-педагогічних) працівників?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Cambria Math" panose="02040503050406030204" pitchFamily="18" charset="0"/>
                          <a:ea typeface="Cambria Math" panose="02040503050406030204" pitchFamily="18" charset="0"/>
                        </a:rPr>
                        <a:t> </a:t>
                      </a:r>
                      <a:endParaRPr lang="en-US" sz="11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4127572"/>
                  </a:ext>
                </a:extLst>
              </a:tr>
              <a:tr h="518084">
                <a:tc>
                  <a:txBody>
                    <a:bodyPr/>
                    <a:lstStyle/>
                    <a:p>
                      <a:pPr algn="ctr">
                        <a:lnSpc>
                          <a:spcPct val="115000"/>
                        </a:lnSpc>
                        <a:spcAft>
                          <a:spcPts val="0"/>
                        </a:spcAft>
                      </a:pPr>
                      <a:r>
                        <a:rPr lang="uk-UA" sz="1200">
                          <a:effectLst/>
                          <a:latin typeface="Cambria Math" panose="02040503050406030204" pitchFamily="18" charset="0"/>
                          <a:ea typeface="Cambria Math" panose="02040503050406030204" pitchFamily="18" charset="0"/>
                        </a:rPr>
                        <a:t>4</a:t>
                      </a:r>
                      <a:endParaRPr lang="en-US" sz="110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200" dirty="0">
                          <a:effectLst/>
                          <a:latin typeface="Cambria Math" panose="02040503050406030204" pitchFamily="18" charset="0"/>
                          <a:ea typeface="Cambria Math" panose="02040503050406030204" pitchFamily="18" charset="0"/>
                        </a:rPr>
                        <a:t>Чи враховує система мотивації постійне підвищення рівня володіння іноземними мовами (у разі потреби, окрім російської мови)?</a:t>
                      </a:r>
                      <a:endParaRPr lang="en-US" sz="11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Cambria Math" panose="02040503050406030204" pitchFamily="18" charset="0"/>
                          <a:ea typeface="Cambria Math" panose="02040503050406030204" pitchFamily="18" charset="0"/>
                        </a:rPr>
                        <a:t> </a:t>
                      </a:r>
                      <a:endParaRPr lang="en-US" sz="110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mbria Math" panose="02040503050406030204" pitchFamily="18" charset="0"/>
                        <a:ea typeface="Cambria Math" panose="020405030504060302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361718788"/>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210545127"/>
              </p:ext>
            </p:extLst>
          </p:nvPr>
        </p:nvGraphicFramePr>
        <p:xfrm>
          <a:off x="340656" y="3923973"/>
          <a:ext cx="11510687" cy="2726686"/>
        </p:xfrm>
        <a:graphic>
          <a:graphicData uri="http://schemas.openxmlformats.org/drawingml/2006/table">
            <a:tbl>
              <a:tblPr firstRow="1" bandRow="1">
                <a:tableStyleId>{5C22544A-7EE6-4342-B048-85BDC9FD1C3A}</a:tableStyleId>
              </a:tblPr>
              <a:tblGrid>
                <a:gridCol w="950262">
                  <a:extLst>
                    <a:ext uri="{9D8B030D-6E8A-4147-A177-3AD203B41FA5}">
                      <a16:colId xmlns:a16="http://schemas.microsoft.com/office/drawing/2014/main" val="534728766"/>
                    </a:ext>
                  </a:extLst>
                </a:gridCol>
                <a:gridCol w="5876364">
                  <a:extLst>
                    <a:ext uri="{9D8B030D-6E8A-4147-A177-3AD203B41FA5}">
                      <a16:colId xmlns:a16="http://schemas.microsoft.com/office/drawing/2014/main" val="2830884287"/>
                    </a:ext>
                  </a:extLst>
                </a:gridCol>
                <a:gridCol w="1806389">
                  <a:extLst>
                    <a:ext uri="{9D8B030D-6E8A-4147-A177-3AD203B41FA5}">
                      <a16:colId xmlns:a16="http://schemas.microsoft.com/office/drawing/2014/main" val="752209735"/>
                    </a:ext>
                  </a:extLst>
                </a:gridCol>
                <a:gridCol w="2877672">
                  <a:extLst>
                    <a:ext uri="{9D8B030D-6E8A-4147-A177-3AD203B41FA5}">
                      <a16:colId xmlns:a16="http://schemas.microsoft.com/office/drawing/2014/main" val="725785645"/>
                    </a:ext>
                  </a:extLst>
                </a:gridCol>
              </a:tblGrid>
              <a:tr h="1023954">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effectLst/>
                        <a:latin typeface="Cambria Math" panose="02040503050406030204" pitchFamily="18" charset="0"/>
                        <a:ea typeface="Cambria Math" panose="02040503050406030204" pitchFamily="18" charset="0"/>
                      </a:endParaRPr>
                    </a:p>
                    <a:p>
                      <a:pPr algn="ctr"/>
                      <a:endParaRPr lang="en-US" sz="1600" dirty="0"/>
                    </a:p>
                  </a:txBody>
                  <a:tcPr>
                    <a:solidFill>
                      <a:schemeClr val="accent6">
                        <a:lumMod val="75000"/>
                      </a:schemeClr>
                    </a:solidFill>
                  </a:tcPr>
                </a:tc>
                <a:tc>
                  <a:txBody>
                    <a:bodyPr/>
                    <a:lstStyle/>
                    <a:p>
                      <a:pPr algn="ct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Джерело підтвердження</a:t>
                      </a:r>
                      <a:endParaRPr lang="en-US" sz="1600" b="1" kern="1200" dirty="0" smtClean="0">
                        <a:solidFill>
                          <a:schemeClr val="lt1"/>
                        </a:solidFill>
                        <a:effectLst/>
                        <a:latin typeface="Cambria Math" panose="02040503050406030204" pitchFamily="18" charset="0"/>
                        <a:ea typeface="Cambria Math" panose="02040503050406030204" pitchFamily="18" charset="0"/>
                        <a:cs typeface="+mn-cs"/>
                      </a:endParaRPr>
                    </a:p>
                    <a:p>
                      <a:pPr algn="ct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(посилання на </a:t>
                      </a:r>
                      <a:r>
                        <a:rPr lang="uk-UA" sz="1600" b="1" kern="1200" dirty="0" err="1" smtClean="0">
                          <a:solidFill>
                            <a:schemeClr val="lt1"/>
                          </a:solidFill>
                          <a:effectLst/>
                          <a:latin typeface="Cambria Math" panose="02040503050406030204" pitchFamily="18" charset="0"/>
                          <a:ea typeface="Cambria Math" panose="02040503050406030204" pitchFamily="18" charset="0"/>
                          <a:cs typeface="+mn-cs"/>
                        </a:rPr>
                        <a:t>вебсторінку</a:t>
                      </a: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 або додаткові документи)</a:t>
                      </a:r>
                      <a:endParaRPr lang="en-US" sz="1600" dirty="0" smtClean="0">
                        <a:effectLst/>
                        <a:latin typeface="Cambria Math" panose="02040503050406030204" pitchFamily="18" charset="0"/>
                        <a:ea typeface="Cambria Math" panose="02040503050406030204" pitchFamily="18" charset="0"/>
                      </a:endParaRPr>
                    </a:p>
                    <a:p>
                      <a:pPr algn="ctr"/>
                      <a:endParaRPr lang="en-US" sz="1600" dirty="0"/>
                    </a:p>
                  </a:txBody>
                  <a:tcPr>
                    <a:solidFill>
                      <a:schemeClr val="accent6">
                        <a:lumMod val="75000"/>
                      </a:schemeClr>
                    </a:solidFill>
                  </a:tcPr>
                </a:tc>
                <a:extLst>
                  <a:ext uri="{0D108BD9-81ED-4DB2-BD59-A6C34878D82A}">
                    <a16:rowId xmlns:a16="http://schemas.microsoft.com/office/drawing/2014/main" val="41079888"/>
                  </a:ext>
                </a:extLst>
              </a:tr>
              <a:tr h="619861">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здійснюється в закладі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моніторинг проходження атестації педагогічними (науково-педагогічними) працівниками?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03189643"/>
                  </a:ext>
                </a:extLst>
              </a:tr>
              <a:tr h="49602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розроблено в закладі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графік атестації педагогічних (науково-педагогічних) працівників?</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523176899"/>
                  </a:ext>
                </a:extLst>
              </a:tr>
              <a:tr h="49602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розроблено в закладі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положення про атестацію педагогічних (науково-педагогічних) працівників?</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27853061"/>
                  </a:ext>
                </a:extLst>
              </a:tr>
            </a:tbl>
          </a:graphicData>
        </a:graphic>
      </p:graphicFrame>
    </p:spTree>
    <p:extLst>
      <p:ext uri="{BB962C8B-B14F-4D97-AF65-F5344CB8AC3E}">
        <p14:creationId xmlns:p14="http://schemas.microsoft.com/office/powerpoint/2010/main" val="253725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К5.4. Заклад освіти залучає роботодавців, професіоналів-практиків, експертів галузі до організації та реалізації освітнього процесу</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2397042577"/>
              </p:ext>
            </p:extLst>
          </p:nvPr>
        </p:nvGraphicFramePr>
        <p:xfrm>
          <a:off x="340656" y="941295"/>
          <a:ext cx="11510687" cy="3717677"/>
        </p:xfrm>
        <a:graphic>
          <a:graphicData uri="http://schemas.openxmlformats.org/drawingml/2006/table">
            <a:tbl>
              <a:tblPr firstRow="1" bandRow="1">
                <a:tableStyleId>{5C22544A-7EE6-4342-B048-85BDC9FD1C3A}</a:tableStyleId>
              </a:tblPr>
              <a:tblGrid>
                <a:gridCol w="883026">
                  <a:extLst>
                    <a:ext uri="{9D8B030D-6E8A-4147-A177-3AD203B41FA5}">
                      <a16:colId xmlns:a16="http://schemas.microsoft.com/office/drawing/2014/main" val="534728766"/>
                    </a:ext>
                  </a:extLst>
                </a:gridCol>
                <a:gridCol w="5822577">
                  <a:extLst>
                    <a:ext uri="{9D8B030D-6E8A-4147-A177-3AD203B41FA5}">
                      <a16:colId xmlns:a16="http://schemas.microsoft.com/office/drawing/2014/main" val="2830884287"/>
                    </a:ext>
                  </a:extLst>
                </a:gridCol>
                <a:gridCol w="1927412">
                  <a:extLst>
                    <a:ext uri="{9D8B030D-6E8A-4147-A177-3AD203B41FA5}">
                      <a16:colId xmlns:a16="http://schemas.microsoft.com/office/drawing/2014/main" val="752209735"/>
                    </a:ext>
                  </a:extLst>
                </a:gridCol>
                <a:gridCol w="2877672">
                  <a:extLst>
                    <a:ext uri="{9D8B030D-6E8A-4147-A177-3AD203B41FA5}">
                      <a16:colId xmlns:a16="http://schemas.microsoft.com/office/drawing/2014/main" val="725785645"/>
                    </a:ext>
                  </a:extLst>
                </a:gridCol>
              </a:tblGrid>
              <a:tr h="981634">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1600" dirty="0" smtClean="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smtClean="0">
                        <a:effectLst/>
                        <a:latin typeface="Cambria Math" panose="02040503050406030204" pitchFamily="18" charset="0"/>
                        <a:ea typeface="Cambria Math" panose="02040503050406030204" pitchFamily="18" charset="0"/>
                      </a:endParaRPr>
                    </a:p>
                    <a:p>
                      <a:pPr algn="ctr"/>
                      <a:endParaRPr lang="en-US" sz="1600" dirty="0"/>
                    </a:p>
                  </a:txBody>
                  <a:tcPr>
                    <a:solidFill>
                      <a:schemeClr val="accent6">
                        <a:lumMod val="75000"/>
                      </a:schemeClr>
                    </a:solidFill>
                  </a:tcPr>
                </a:tc>
                <a:tc>
                  <a:txBody>
                    <a:bodyPr/>
                    <a:lstStyle/>
                    <a:p>
                      <a:pPr algn="ct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Джерело підтвердження</a:t>
                      </a:r>
                      <a:endParaRPr lang="en-US" sz="1600" b="1" kern="1200" dirty="0" smtClean="0">
                        <a:solidFill>
                          <a:schemeClr val="lt1"/>
                        </a:solidFill>
                        <a:effectLst/>
                        <a:latin typeface="Cambria Math" panose="02040503050406030204" pitchFamily="18" charset="0"/>
                        <a:ea typeface="Cambria Math" panose="02040503050406030204" pitchFamily="18" charset="0"/>
                        <a:cs typeface="+mn-cs"/>
                      </a:endParaRPr>
                    </a:p>
                    <a:p>
                      <a:pPr algn="ct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(посилання на </a:t>
                      </a:r>
                      <a:r>
                        <a:rPr lang="uk-UA" sz="1600" b="1" kern="1200" dirty="0" err="1" smtClean="0">
                          <a:solidFill>
                            <a:schemeClr val="lt1"/>
                          </a:solidFill>
                          <a:effectLst/>
                          <a:latin typeface="Cambria Math" panose="02040503050406030204" pitchFamily="18" charset="0"/>
                          <a:ea typeface="Cambria Math" panose="02040503050406030204" pitchFamily="18" charset="0"/>
                          <a:cs typeface="+mn-cs"/>
                        </a:rPr>
                        <a:t>вебсторінку</a:t>
                      </a:r>
                      <a:r>
                        <a:rPr lang="uk-UA" sz="1600" b="1" kern="1200" dirty="0" smtClean="0">
                          <a:solidFill>
                            <a:schemeClr val="lt1"/>
                          </a:solidFill>
                          <a:effectLst/>
                          <a:latin typeface="Cambria Math" panose="02040503050406030204" pitchFamily="18" charset="0"/>
                          <a:ea typeface="Cambria Math" panose="02040503050406030204" pitchFamily="18" charset="0"/>
                          <a:cs typeface="+mn-cs"/>
                        </a:rPr>
                        <a:t> або додаткові документи)</a:t>
                      </a:r>
                      <a:endParaRPr lang="en-US" sz="1600" dirty="0" smtClean="0">
                        <a:effectLst/>
                        <a:latin typeface="Cambria Math" panose="02040503050406030204" pitchFamily="18" charset="0"/>
                        <a:ea typeface="Cambria Math" panose="02040503050406030204" pitchFamily="18" charset="0"/>
                      </a:endParaRPr>
                    </a:p>
                    <a:p>
                      <a:pPr algn="ctr"/>
                      <a:endParaRPr lang="en-US" sz="1600" dirty="0" smtClean="0"/>
                    </a:p>
                    <a:p>
                      <a:pPr algn="ctr"/>
                      <a:endParaRPr lang="en-US" sz="1600" dirty="0"/>
                    </a:p>
                  </a:txBody>
                  <a:tcPr>
                    <a:solidFill>
                      <a:schemeClr val="accent6">
                        <a:lumMod val="75000"/>
                      </a:schemeClr>
                    </a:solidFill>
                  </a:tcPr>
                </a:tc>
                <a:extLst>
                  <a:ext uri="{0D108BD9-81ED-4DB2-BD59-A6C34878D82A}">
                    <a16:rowId xmlns:a16="http://schemas.microsoft.com/office/drawing/2014/main" val="41079888"/>
                  </a:ext>
                </a:extLst>
              </a:tr>
              <a:tr h="77818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залучає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роботодавців, фахівців-практиків, експертів галузі до організації та реалізації освітнього процесу за освітньо-професійною програмою?</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03189643"/>
                  </a:ext>
                </a:extLst>
              </a:tr>
              <a:tr h="74017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закладом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методи залучення роботодавців, фахівців-практиків, експертів галузі до організації та реалізації освітнього процесу за освітньо-професійною програмою?</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523176899"/>
                  </a:ext>
                </a:extLst>
              </a:tr>
              <a:tr h="74017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передбачено залучення роботодавців, фахівців-практиків, експертів галузі до здійснення освітнього процесу?</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27853061"/>
                  </a:ext>
                </a:extLst>
              </a:tr>
            </a:tbl>
          </a:graphicData>
        </a:graphic>
      </p:graphicFrame>
    </p:spTree>
    <p:extLst>
      <p:ext uri="{BB962C8B-B14F-4D97-AF65-F5344CB8AC3E}">
        <p14:creationId xmlns:p14="http://schemas.microsoft.com/office/powerpoint/2010/main" val="20974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a:p>
            <a:endParaRPr lang="en-US" dirty="0"/>
          </a:p>
          <a:p>
            <a:r>
              <a:rPr lang="uk-UA" dirty="0" smtClean="0"/>
              <a:t>К</a:t>
            </a:r>
            <a:endParaRPr lang="en-US"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pPr algn="ct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6. Освітнє середовище та матеріальні </a:t>
            </a: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ресурси</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К6.1. Фінансові та матеріально-технічні ресурси (бібліотека, навчальні кабінети, лабораторії інша інфраструктура) є достатніми для досягнення визначених освітньо-професійною програмою цілей та програмних результатів </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навчання</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К6.2</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Заклад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забезпечує безоплатний доступ викладачів і здобувачів освіти до відповідної інфраструктури та інформаційних ресурсів, потрібних для навчання, методичної діяльності.</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sz="20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r>
              <a:rPr lang="uk-UA" dirty="0"/>
              <a:t> </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1987232262"/>
              </p:ext>
            </p:extLst>
          </p:nvPr>
        </p:nvGraphicFramePr>
        <p:xfrm>
          <a:off x="340656" y="2243137"/>
          <a:ext cx="11510687" cy="3068451"/>
        </p:xfrm>
        <a:graphic>
          <a:graphicData uri="http://schemas.openxmlformats.org/drawingml/2006/table">
            <a:tbl>
              <a:tblPr firstRow="1" bandRow="1">
                <a:tableStyleId>{5C22544A-7EE6-4342-B048-85BDC9FD1C3A}</a:tableStyleId>
              </a:tblPr>
              <a:tblGrid>
                <a:gridCol w="923368">
                  <a:extLst>
                    <a:ext uri="{9D8B030D-6E8A-4147-A177-3AD203B41FA5}">
                      <a16:colId xmlns:a16="http://schemas.microsoft.com/office/drawing/2014/main" val="534728766"/>
                    </a:ext>
                  </a:extLst>
                </a:gridCol>
                <a:gridCol w="5755341">
                  <a:extLst>
                    <a:ext uri="{9D8B030D-6E8A-4147-A177-3AD203B41FA5}">
                      <a16:colId xmlns:a16="http://schemas.microsoft.com/office/drawing/2014/main" val="2830884287"/>
                    </a:ext>
                  </a:extLst>
                </a:gridCol>
                <a:gridCol w="1954306">
                  <a:extLst>
                    <a:ext uri="{9D8B030D-6E8A-4147-A177-3AD203B41FA5}">
                      <a16:colId xmlns:a16="http://schemas.microsoft.com/office/drawing/2014/main" val="752209735"/>
                    </a:ext>
                  </a:extLst>
                </a:gridCol>
                <a:gridCol w="2877672">
                  <a:extLst>
                    <a:ext uri="{9D8B030D-6E8A-4147-A177-3AD203B41FA5}">
                      <a16:colId xmlns:a16="http://schemas.microsoft.com/office/drawing/2014/main" val="725785645"/>
                    </a:ext>
                  </a:extLst>
                </a:gridCol>
              </a:tblGrid>
              <a:tr h="973287">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41079888"/>
                  </a:ext>
                </a:extLst>
              </a:tr>
              <a:tr h="90204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способи формування фінансових ресурсів для реалізації освітньо-професійної програми? Чи є вони достатніми?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03189643"/>
                  </a:ext>
                </a:extLst>
              </a:tr>
              <a:tr h="59656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забезпечено реалізацію освітньо-професійної програми відповідним матеріально-технічним обладнанням?</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523176899"/>
                  </a:ext>
                </a:extLst>
              </a:tr>
              <a:tr h="59656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здійснюються заходи щодо оновлення матеріально-технічної бази?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27853061"/>
                  </a:ext>
                </a:extLst>
              </a:tr>
            </a:tbl>
          </a:graphicData>
        </a:graphic>
      </p:graphicFrame>
    </p:spTree>
    <p:extLst>
      <p:ext uri="{BB962C8B-B14F-4D97-AF65-F5344CB8AC3E}">
        <p14:creationId xmlns:p14="http://schemas.microsoft.com/office/powerpoint/2010/main" val="103095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К6.3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Освітнє середовище є безпечним для життя і здоров’я учасників освітнього процесу та дає можливість задовольнити їхні потреби, інтереси</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96381129"/>
              </p:ext>
            </p:extLst>
          </p:nvPr>
        </p:nvGraphicFramePr>
        <p:xfrm>
          <a:off x="340656" y="174811"/>
          <a:ext cx="11510687" cy="3011219"/>
        </p:xfrm>
        <a:graphic>
          <a:graphicData uri="http://schemas.openxmlformats.org/drawingml/2006/table">
            <a:tbl>
              <a:tblPr firstRow="1" bandRow="1">
                <a:tableStyleId>{5C22544A-7EE6-4342-B048-85BDC9FD1C3A}</a:tableStyleId>
              </a:tblPr>
              <a:tblGrid>
                <a:gridCol w="896473">
                  <a:extLst>
                    <a:ext uri="{9D8B030D-6E8A-4147-A177-3AD203B41FA5}">
                      <a16:colId xmlns:a16="http://schemas.microsoft.com/office/drawing/2014/main" val="534728766"/>
                    </a:ext>
                  </a:extLst>
                </a:gridCol>
                <a:gridCol w="5997389">
                  <a:extLst>
                    <a:ext uri="{9D8B030D-6E8A-4147-A177-3AD203B41FA5}">
                      <a16:colId xmlns:a16="http://schemas.microsoft.com/office/drawing/2014/main" val="2830884287"/>
                    </a:ext>
                  </a:extLst>
                </a:gridCol>
                <a:gridCol w="1739153">
                  <a:extLst>
                    <a:ext uri="{9D8B030D-6E8A-4147-A177-3AD203B41FA5}">
                      <a16:colId xmlns:a16="http://schemas.microsoft.com/office/drawing/2014/main" val="752209735"/>
                    </a:ext>
                  </a:extLst>
                </a:gridCol>
                <a:gridCol w="2877672">
                  <a:extLst>
                    <a:ext uri="{9D8B030D-6E8A-4147-A177-3AD203B41FA5}">
                      <a16:colId xmlns:a16="http://schemas.microsoft.com/office/drawing/2014/main" val="725785645"/>
                    </a:ext>
                  </a:extLst>
                </a:gridCol>
              </a:tblGrid>
              <a:tr h="1019406">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41079888"/>
                  </a:ext>
                </a:extLst>
              </a:tr>
              <a:tr h="742159">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2</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містить соціальна інфраструктура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спортивний зал або спортивний майданчик, їдальню, медичний пункт, гуртожиток?</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303189643"/>
                  </a:ext>
                </a:extLst>
              </a:tr>
              <a:tr h="62482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забезпечено здобувачам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доступ до мережі Інтернет, зокрема й бездротовий доступ?</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523176899"/>
                  </a:ext>
                </a:extLst>
              </a:tr>
              <a:tr h="62482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забезпечено викладачам і здобувачам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доступ до віртуального освітнього середовища?</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32785306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1271832"/>
              </p:ext>
            </p:extLst>
          </p:nvPr>
        </p:nvGraphicFramePr>
        <p:xfrm>
          <a:off x="380998" y="3980328"/>
          <a:ext cx="11470344" cy="2709582"/>
        </p:xfrm>
        <a:graphic>
          <a:graphicData uri="http://schemas.openxmlformats.org/drawingml/2006/table">
            <a:tbl>
              <a:tblPr firstRow="1" bandRow="1">
                <a:tableStyleId>{5C22544A-7EE6-4342-B048-85BDC9FD1C3A}</a:tableStyleId>
              </a:tblPr>
              <a:tblGrid>
                <a:gridCol w="856131">
                  <a:extLst>
                    <a:ext uri="{9D8B030D-6E8A-4147-A177-3AD203B41FA5}">
                      <a16:colId xmlns:a16="http://schemas.microsoft.com/office/drawing/2014/main" val="378338283"/>
                    </a:ext>
                  </a:extLst>
                </a:gridCol>
                <a:gridCol w="5957047">
                  <a:extLst>
                    <a:ext uri="{9D8B030D-6E8A-4147-A177-3AD203B41FA5}">
                      <a16:colId xmlns:a16="http://schemas.microsoft.com/office/drawing/2014/main" val="1278589379"/>
                    </a:ext>
                  </a:extLst>
                </a:gridCol>
                <a:gridCol w="1789580">
                  <a:extLst>
                    <a:ext uri="{9D8B030D-6E8A-4147-A177-3AD203B41FA5}">
                      <a16:colId xmlns:a16="http://schemas.microsoft.com/office/drawing/2014/main" val="3959219564"/>
                    </a:ext>
                  </a:extLst>
                </a:gridCol>
                <a:gridCol w="2867586">
                  <a:extLst>
                    <a:ext uri="{9D8B030D-6E8A-4147-A177-3AD203B41FA5}">
                      <a16:colId xmlns:a16="http://schemas.microsoft.com/office/drawing/2014/main" val="291322699"/>
                    </a:ext>
                  </a:extLst>
                </a:gridCol>
              </a:tblGrid>
              <a:tr h="903194">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3634852979"/>
                  </a:ext>
                </a:extLst>
              </a:tr>
              <a:tr h="903194">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відповідають задіяні в освітньому процесі приміщення будівельним, санітарним та пожежним нормам, вимогам для осіб з особливими потребами?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122362734"/>
                  </a:ext>
                </a:extLst>
              </a:tr>
              <a:tr h="903194">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проводиться опитування серед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щодо їхніх потреб та інтересів?</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499574856"/>
                  </a:ext>
                </a:extLst>
              </a:tr>
            </a:tbl>
          </a:graphicData>
        </a:graphic>
      </p:graphicFrame>
    </p:spTree>
    <p:extLst>
      <p:ext uri="{BB962C8B-B14F-4D97-AF65-F5344CB8AC3E}">
        <p14:creationId xmlns:p14="http://schemas.microsoft.com/office/powerpoint/2010/main" val="230863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К6.4. Заклад освіти забезпечує освітню, організаційну, інформаційну, консультативну та соціальну підтримку здобувачів освіти</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2504938655"/>
              </p:ext>
            </p:extLst>
          </p:nvPr>
        </p:nvGraphicFramePr>
        <p:xfrm>
          <a:off x="340656" y="174811"/>
          <a:ext cx="11510687" cy="1048871"/>
        </p:xfrm>
        <a:graphic>
          <a:graphicData uri="http://schemas.openxmlformats.org/drawingml/2006/table">
            <a:tbl>
              <a:tblPr firstRow="1" bandRow="1">
                <a:tableStyleId>{5C22544A-7EE6-4342-B048-85BDC9FD1C3A}</a:tableStyleId>
              </a:tblPr>
              <a:tblGrid>
                <a:gridCol w="1129704">
                  <a:extLst>
                    <a:ext uri="{9D8B030D-6E8A-4147-A177-3AD203B41FA5}">
                      <a16:colId xmlns:a16="http://schemas.microsoft.com/office/drawing/2014/main" val="534728766"/>
                    </a:ext>
                  </a:extLst>
                </a:gridCol>
                <a:gridCol w="5777605">
                  <a:extLst>
                    <a:ext uri="{9D8B030D-6E8A-4147-A177-3AD203B41FA5}">
                      <a16:colId xmlns:a16="http://schemas.microsoft.com/office/drawing/2014/main" val="2830884287"/>
                    </a:ext>
                  </a:extLst>
                </a:gridCol>
                <a:gridCol w="1725706">
                  <a:extLst>
                    <a:ext uri="{9D8B030D-6E8A-4147-A177-3AD203B41FA5}">
                      <a16:colId xmlns:a16="http://schemas.microsoft.com/office/drawing/2014/main" val="752209735"/>
                    </a:ext>
                  </a:extLst>
                </a:gridCol>
                <a:gridCol w="2877672">
                  <a:extLst>
                    <a:ext uri="{9D8B030D-6E8A-4147-A177-3AD203B41FA5}">
                      <a16:colId xmlns:a16="http://schemas.microsoft.com/office/drawing/2014/main" val="725785645"/>
                    </a:ext>
                  </a:extLst>
                </a:gridCol>
              </a:tblGrid>
              <a:tr h="443754">
                <a:tc>
                  <a:txBody>
                    <a:bodyPr/>
                    <a:lstStyle/>
                    <a:p>
                      <a:pPr algn="ctr">
                        <a:lnSpc>
                          <a:spcPct val="115000"/>
                        </a:lnSpc>
                        <a:spcAft>
                          <a:spcPts val="0"/>
                        </a:spcAft>
                      </a:pPr>
                      <a:r>
                        <a:rPr lang="uk-UA" sz="1200" b="0" dirty="0">
                          <a:solidFill>
                            <a:schemeClr val="bg1">
                              <a:lumMod val="95000"/>
                              <a:lumOff val="5000"/>
                            </a:schemeClr>
                          </a:solidFill>
                          <a:effectLst/>
                          <a:latin typeface="Times New Roman" panose="02020603050405020304" pitchFamily="18" charset="0"/>
                          <a:ea typeface="Times New Roman" panose="02020603050405020304" pitchFamily="18" charset="0"/>
                        </a:rPr>
                        <a:t>3</a:t>
                      </a:r>
                      <a:endParaRPr lang="en-US" sz="1100" b="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b="0" dirty="0">
                          <a:solidFill>
                            <a:schemeClr val="bg1">
                              <a:lumMod val="95000"/>
                              <a:lumOff val="5000"/>
                            </a:schemeClr>
                          </a:solidFill>
                          <a:effectLst/>
                          <a:latin typeface="Times New Roman" panose="02020603050405020304" pitchFamily="18" charset="0"/>
                          <a:ea typeface="Times New Roman" panose="02020603050405020304" pitchFamily="18" charset="0"/>
                        </a:rPr>
                        <a:t>Чи були і як саме враховані результати опитування?</a:t>
                      </a:r>
                      <a:endParaRPr lang="en-US" sz="1400" b="0" dirty="0">
                        <a:solidFill>
                          <a:schemeClr val="bg1">
                            <a:lumMod val="95000"/>
                            <a:lumOff val="5000"/>
                          </a:schemeClr>
                        </a:solidFill>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1079888"/>
                  </a:ext>
                </a:extLst>
              </a:tr>
              <a:tr h="60511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гарантується безпека освітнього середовища для життя та здоров’я учасників освітнього процесу?</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303189643"/>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839255776"/>
              </p:ext>
            </p:extLst>
          </p:nvPr>
        </p:nvGraphicFramePr>
        <p:xfrm>
          <a:off x="340654" y="2057400"/>
          <a:ext cx="11510688" cy="4773372"/>
        </p:xfrm>
        <a:graphic>
          <a:graphicData uri="http://schemas.openxmlformats.org/drawingml/2006/table">
            <a:tbl>
              <a:tblPr firstRow="1" bandRow="1">
                <a:tableStyleId>{5C22544A-7EE6-4342-B048-85BDC9FD1C3A}</a:tableStyleId>
              </a:tblPr>
              <a:tblGrid>
                <a:gridCol w="1138522">
                  <a:extLst>
                    <a:ext uri="{9D8B030D-6E8A-4147-A177-3AD203B41FA5}">
                      <a16:colId xmlns:a16="http://schemas.microsoft.com/office/drawing/2014/main" val="2183584939"/>
                    </a:ext>
                  </a:extLst>
                </a:gridCol>
                <a:gridCol w="5782236">
                  <a:extLst>
                    <a:ext uri="{9D8B030D-6E8A-4147-A177-3AD203B41FA5}">
                      <a16:colId xmlns:a16="http://schemas.microsoft.com/office/drawing/2014/main" val="78868740"/>
                    </a:ext>
                  </a:extLst>
                </a:gridCol>
                <a:gridCol w="1712258">
                  <a:extLst>
                    <a:ext uri="{9D8B030D-6E8A-4147-A177-3AD203B41FA5}">
                      <a16:colId xmlns:a16="http://schemas.microsoft.com/office/drawing/2014/main" val="2676274143"/>
                    </a:ext>
                  </a:extLst>
                </a:gridCol>
                <a:gridCol w="2877672">
                  <a:extLst>
                    <a:ext uri="{9D8B030D-6E8A-4147-A177-3AD203B41FA5}">
                      <a16:colId xmlns:a16="http://schemas.microsoft.com/office/drawing/2014/main" val="2733294791"/>
                    </a:ext>
                  </a:extLst>
                </a:gridCol>
              </a:tblGrid>
              <a:tr h="785276">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1243341290"/>
                  </a:ext>
                </a:extLst>
              </a:tr>
              <a:tr h="631770">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забезпечує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здобувачів освіти необхідною інформаційною і технічною підтримкою для успішної реалізації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2666641666"/>
                  </a:ext>
                </a:extLst>
              </a:tr>
              <a:tr h="631770">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укомплектовано бібліотеку підручниками, посібниками, фаховими періодичними виданнями для реалізації освітнього процесу за освітньо-професійною програмою?</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3718375974"/>
                  </a:ext>
                </a:extLst>
              </a:tr>
              <a:tr h="57874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методи комунікації зі здобувачами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767312839"/>
                  </a:ext>
                </a:extLst>
              </a:tr>
              <a:tr h="847466">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механізми освітньої, організаційної, інформаційної, консультативної та соціальної підтримки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зокрема й підтримка осіб з особливими потребами?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2415508410"/>
                  </a:ext>
                </a:extLst>
              </a:tr>
              <a:tr h="57874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шляхи реалізації дистанційного навчання із залученням інноваційних технологій?</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86649237"/>
                  </a:ext>
                </a:extLst>
              </a:tr>
              <a:tr h="578743">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6</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надається соціальна підтримка здобувачам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(у разі потреби)?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925373973"/>
                  </a:ext>
                </a:extLst>
              </a:tr>
            </a:tbl>
          </a:graphicData>
        </a:graphic>
      </p:graphicFrame>
    </p:spTree>
    <p:extLst>
      <p:ext uri="{BB962C8B-B14F-4D97-AF65-F5344CB8AC3E}">
        <p14:creationId xmlns:p14="http://schemas.microsoft.com/office/powerpoint/2010/main" val="37301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К6.5. Заклад освіти створює достатні умови щодо реалізації права на освіту для осіб з особливими освітніми потребами</a:t>
            </a:r>
            <a:r>
              <a:rPr lang="uk-UA" sz="2000" dirty="0"/>
              <a:t>.</a:t>
            </a:r>
            <a:endParaRPr lang="en-US" sz="2000" dirty="0"/>
          </a:p>
          <a:p>
            <a:r>
              <a:rPr lang="uk-UA" dirty="0"/>
              <a:t>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492725032"/>
              </p:ext>
            </p:extLst>
          </p:nvPr>
        </p:nvGraphicFramePr>
        <p:xfrm>
          <a:off x="340654" y="927848"/>
          <a:ext cx="11510688" cy="2401272"/>
        </p:xfrm>
        <a:graphic>
          <a:graphicData uri="http://schemas.openxmlformats.org/drawingml/2006/table">
            <a:tbl>
              <a:tblPr firstRow="1" bandRow="1">
                <a:tableStyleId>{5C22544A-7EE6-4342-B048-85BDC9FD1C3A}</a:tableStyleId>
              </a:tblPr>
              <a:tblGrid>
                <a:gridCol w="869581">
                  <a:extLst>
                    <a:ext uri="{9D8B030D-6E8A-4147-A177-3AD203B41FA5}">
                      <a16:colId xmlns:a16="http://schemas.microsoft.com/office/drawing/2014/main" val="2183584939"/>
                    </a:ext>
                  </a:extLst>
                </a:gridCol>
                <a:gridCol w="5849471">
                  <a:extLst>
                    <a:ext uri="{9D8B030D-6E8A-4147-A177-3AD203B41FA5}">
                      <a16:colId xmlns:a16="http://schemas.microsoft.com/office/drawing/2014/main" val="78868740"/>
                    </a:ext>
                  </a:extLst>
                </a:gridCol>
                <a:gridCol w="1913964">
                  <a:extLst>
                    <a:ext uri="{9D8B030D-6E8A-4147-A177-3AD203B41FA5}">
                      <a16:colId xmlns:a16="http://schemas.microsoft.com/office/drawing/2014/main" val="2676274143"/>
                    </a:ext>
                  </a:extLst>
                </a:gridCol>
                <a:gridCol w="2877672">
                  <a:extLst>
                    <a:ext uri="{9D8B030D-6E8A-4147-A177-3AD203B41FA5}">
                      <a16:colId xmlns:a16="http://schemas.microsoft.com/office/drawing/2014/main" val="2733294791"/>
                    </a:ext>
                  </a:extLst>
                </a:gridCol>
              </a:tblGrid>
              <a:tr h="787155">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1243341290"/>
                  </a:ext>
                </a:extLst>
              </a:tr>
              <a:tr h="780012">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забезпечує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реалізацію прав на освіту осіб з особливими освітніми потребами?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2666641666"/>
                  </a:ext>
                </a:extLst>
              </a:tr>
              <a:tr h="780012">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забезпечує заклад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доступність навчальних приміщень для осіб з особливими потребами?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endParaRPr lang="en-US" dirty="0"/>
                    </a:p>
                  </a:txBody>
                  <a:tcPr>
                    <a:solidFill>
                      <a:schemeClr val="accent4">
                        <a:lumMod val="60000"/>
                        <a:lumOff val="40000"/>
                      </a:schemeClr>
                    </a:solidFill>
                  </a:tcPr>
                </a:tc>
                <a:extLst>
                  <a:ext uri="{0D108BD9-81ED-4DB2-BD59-A6C34878D82A}">
                    <a16:rowId xmlns:a16="http://schemas.microsoft.com/office/drawing/2014/main" val="3718375974"/>
                  </a:ext>
                </a:extLst>
              </a:tr>
            </a:tbl>
          </a:graphicData>
        </a:graphic>
      </p:graphicFrame>
    </p:spTree>
    <p:extLst>
      <p:ext uri="{BB962C8B-B14F-4D97-AF65-F5344CB8AC3E}">
        <p14:creationId xmlns:p14="http://schemas.microsoft.com/office/powerpoint/2010/main" val="644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b="1" dirty="0" smtClean="0"/>
          </a:p>
          <a:p>
            <a:pPr algn="ctr"/>
            <a:r>
              <a:rPr lang="uk-UA" sz="2400" b="1" dirty="0" smtClean="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Критерій </a:t>
            </a:r>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7. Внутрішнє забезпечення якості освітньо-професійної програми</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endParaRPr lang="en-US" sz="2400" b="1" dirty="0">
              <a:solidFill>
                <a:schemeClr val="bg1">
                  <a:lumMod val="95000"/>
                  <a:lumOff val="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7.1. Заклад освіти послідовно дотримується визначених ним процедур розроблення, затвердження, моніторингу та періодичного перегляду  освітньо-професійної програми.</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1915531491"/>
              </p:ext>
            </p:extLst>
          </p:nvPr>
        </p:nvGraphicFramePr>
        <p:xfrm>
          <a:off x="282386" y="1438834"/>
          <a:ext cx="11672048" cy="5267914"/>
        </p:xfrm>
        <a:graphic>
          <a:graphicData uri="http://schemas.openxmlformats.org/drawingml/2006/table">
            <a:tbl>
              <a:tblPr firstRow="1" bandRow="1">
                <a:tableStyleId>{5C22544A-7EE6-4342-B048-85BDC9FD1C3A}</a:tableStyleId>
              </a:tblPr>
              <a:tblGrid>
                <a:gridCol w="779932">
                  <a:extLst>
                    <a:ext uri="{9D8B030D-6E8A-4147-A177-3AD203B41FA5}">
                      <a16:colId xmlns:a16="http://schemas.microsoft.com/office/drawing/2014/main" val="138245377"/>
                    </a:ext>
                  </a:extLst>
                </a:gridCol>
                <a:gridCol w="6145306">
                  <a:extLst>
                    <a:ext uri="{9D8B030D-6E8A-4147-A177-3AD203B41FA5}">
                      <a16:colId xmlns:a16="http://schemas.microsoft.com/office/drawing/2014/main" val="3628011707"/>
                    </a:ext>
                  </a:extLst>
                </a:gridCol>
                <a:gridCol w="1828798">
                  <a:extLst>
                    <a:ext uri="{9D8B030D-6E8A-4147-A177-3AD203B41FA5}">
                      <a16:colId xmlns:a16="http://schemas.microsoft.com/office/drawing/2014/main" val="1563597965"/>
                    </a:ext>
                  </a:extLst>
                </a:gridCol>
                <a:gridCol w="2918012">
                  <a:extLst>
                    <a:ext uri="{9D8B030D-6E8A-4147-A177-3AD203B41FA5}">
                      <a16:colId xmlns:a16="http://schemas.microsoft.com/office/drawing/2014/main" val="468098077"/>
                    </a:ext>
                  </a:extLst>
                </a:gridCol>
              </a:tblGrid>
              <a:tr h="662268">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496610496"/>
                  </a:ext>
                </a:extLst>
              </a:tr>
              <a:tr h="662268">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і затверджено в закладі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процедуру моніторингу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86631165"/>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проводиться моніторинг інформації щодо кар’єрного шляху випускників, які здобували фахову </a:t>
                      </a:r>
                      <a:r>
                        <a:rPr lang="uk-UA" sz="1400" dirty="0" err="1">
                          <a:effectLst/>
                          <a:latin typeface="Cambria Math" panose="02040503050406030204" pitchFamily="18" charset="0"/>
                          <a:ea typeface="Cambria Math" panose="02040503050406030204" pitchFamily="18" charset="0"/>
                        </a:rPr>
                        <a:t>передвищу</a:t>
                      </a:r>
                      <a:r>
                        <a:rPr lang="uk-UA" sz="1400" dirty="0">
                          <a:effectLst/>
                          <a:latin typeface="Cambria Math" panose="02040503050406030204" pitchFamily="18" charset="0"/>
                          <a:ea typeface="Cambria Math" panose="02040503050406030204" pitchFamily="18" charset="0"/>
                        </a:rPr>
                        <a:t> освіту за освітньо-професійною програмою (аналіз працевлаштування, відгуки роботодавців щодо якості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167968619"/>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в положенні про систему забезпечення якості закладу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заходи щодо реагування на виявлені недоліки в освітньо-професійній програмі та/або освітній діяльності за освітньо-професійною програмою?</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365082773"/>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і затверджено чіткі правила та процедури, за якими буде здійснюватися </a:t>
                      </a:r>
                      <a:r>
                        <a:rPr lang="uk-UA" sz="1400" dirty="0" err="1">
                          <a:effectLst/>
                          <a:latin typeface="Cambria Math" panose="02040503050406030204" pitchFamily="18" charset="0"/>
                          <a:ea typeface="Cambria Math" panose="02040503050406030204" pitchFamily="18" charset="0"/>
                        </a:rPr>
                        <a:t>самооцінювання</a:t>
                      </a:r>
                      <a:r>
                        <a:rPr lang="uk-UA" sz="1400" dirty="0">
                          <a:effectLst/>
                          <a:latin typeface="Cambria Math" panose="02040503050406030204" pitchFamily="18" charset="0"/>
                          <a:ea typeface="Cambria Math" panose="02040503050406030204" pitchFamily="18" charset="0"/>
                        </a:rPr>
                        <a:t> і вдосконалення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35314260"/>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під час </a:t>
                      </a:r>
                      <a:r>
                        <a:rPr lang="uk-UA" sz="1400" dirty="0" err="1">
                          <a:effectLst/>
                          <a:latin typeface="Cambria Math" panose="02040503050406030204" pitchFamily="18" charset="0"/>
                          <a:ea typeface="Cambria Math" panose="02040503050406030204" pitchFamily="18" charset="0"/>
                        </a:rPr>
                        <a:t>самооцінювання</a:t>
                      </a:r>
                      <a:r>
                        <a:rPr lang="uk-UA" sz="1400" dirty="0">
                          <a:effectLst/>
                          <a:latin typeface="Cambria Math" panose="02040503050406030204" pitchFamily="18" charset="0"/>
                          <a:ea typeface="Cambria Math" panose="02040503050406030204" pitchFamily="18" charset="0"/>
                        </a:rPr>
                        <a:t> освітньо-професійної програми опитування (анкетування)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00699989"/>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6</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участь роботодавців у </a:t>
                      </a:r>
                      <a:r>
                        <a:rPr lang="uk-UA" sz="1400" dirty="0" err="1">
                          <a:effectLst/>
                          <a:latin typeface="Cambria Math" panose="02040503050406030204" pitchFamily="18" charset="0"/>
                          <a:ea typeface="Cambria Math" panose="02040503050406030204" pitchFamily="18" charset="0"/>
                        </a:rPr>
                        <a:t>самооцінюванні</a:t>
                      </a:r>
                      <a:r>
                        <a:rPr lang="uk-UA" sz="1400" dirty="0">
                          <a:effectLst/>
                          <a:latin typeface="Cambria Math" panose="02040503050406030204" pitchFamily="18" charset="0"/>
                          <a:ea typeface="Cambria Math" panose="02040503050406030204" pitchFamily="18" charset="0"/>
                        </a:rPr>
                        <a:t>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570450975"/>
                  </a:ext>
                </a:extLst>
              </a:tr>
            </a:tbl>
          </a:graphicData>
        </a:graphic>
      </p:graphicFrame>
    </p:spTree>
    <p:extLst>
      <p:ext uri="{BB962C8B-B14F-4D97-AF65-F5344CB8AC3E}">
        <p14:creationId xmlns:p14="http://schemas.microsoft.com/office/powerpoint/2010/main" val="31295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b="1" dirty="0" smtClean="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К7.2. Здобувачі освіти безпосередньо та через органи студентського самоврядування і профспілкові органи залучені до процесу періодичного перегляду освітньо-професійної програми та інших процедур забезпечення її якості як партнери</a:t>
            </a:r>
            <a:r>
              <a:rPr lang="uk-UA" b="1" i="1" dirty="0">
                <a:solidFill>
                  <a:schemeClr val="bg1">
                    <a:lumMod val="95000"/>
                    <a:lumOff val="5000"/>
                  </a:schemeClr>
                </a:solidFill>
              </a:rPr>
              <a:t>.</a:t>
            </a:r>
            <a:endParaRPr lang="en-US" b="1" i="1" dirty="0">
              <a:solidFill>
                <a:schemeClr val="bg1">
                  <a:lumMod val="95000"/>
                  <a:lumOff val="5000"/>
                </a:schemeClr>
              </a:solidFill>
            </a:endParaRPr>
          </a:p>
          <a:p>
            <a:r>
              <a:rPr lang="uk-UA" b="1" i="1" dirty="0">
                <a:solidFill>
                  <a:schemeClr val="bg1">
                    <a:lumMod val="95000"/>
                    <a:lumOff val="5000"/>
                  </a:schemeClr>
                </a:solidFill>
              </a:rPr>
              <a:t> </a:t>
            </a:r>
            <a:endParaRPr lang="en-US" b="1" i="1" dirty="0">
              <a:solidFill>
                <a:schemeClr val="bg1">
                  <a:lumMod val="95000"/>
                  <a:lumOff val="5000"/>
                </a:schemeClr>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1495795019"/>
              </p:ext>
            </p:extLst>
          </p:nvPr>
        </p:nvGraphicFramePr>
        <p:xfrm>
          <a:off x="282386" y="1438834"/>
          <a:ext cx="11672048" cy="4797760"/>
        </p:xfrm>
        <a:graphic>
          <a:graphicData uri="http://schemas.openxmlformats.org/drawingml/2006/table">
            <a:tbl>
              <a:tblPr firstRow="1" bandRow="1">
                <a:tableStyleId>{5C22544A-7EE6-4342-B048-85BDC9FD1C3A}</a:tableStyleId>
              </a:tblPr>
              <a:tblGrid>
                <a:gridCol w="995085">
                  <a:extLst>
                    <a:ext uri="{9D8B030D-6E8A-4147-A177-3AD203B41FA5}">
                      <a16:colId xmlns:a16="http://schemas.microsoft.com/office/drawing/2014/main" val="138245377"/>
                    </a:ext>
                  </a:extLst>
                </a:gridCol>
                <a:gridCol w="5674658">
                  <a:extLst>
                    <a:ext uri="{9D8B030D-6E8A-4147-A177-3AD203B41FA5}">
                      <a16:colId xmlns:a16="http://schemas.microsoft.com/office/drawing/2014/main" val="3628011707"/>
                    </a:ext>
                  </a:extLst>
                </a:gridCol>
                <a:gridCol w="2084293">
                  <a:extLst>
                    <a:ext uri="{9D8B030D-6E8A-4147-A177-3AD203B41FA5}">
                      <a16:colId xmlns:a16="http://schemas.microsoft.com/office/drawing/2014/main" val="1563597965"/>
                    </a:ext>
                  </a:extLst>
                </a:gridCol>
                <a:gridCol w="2918012">
                  <a:extLst>
                    <a:ext uri="{9D8B030D-6E8A-4147-A177-3AD203B41FA5}">
                      <a16:colId xmlns:a16="http://schemas.microsoft.com/office/drawing/2014/main" val="468098077"/>
                    </a:ext>
                  </a:extLst>
                </a:gridCol>
              </a:tblGrid>
              <a:tr h="662268">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496610496"/>
                  </a:ext>
                </a:extLst>
              </a:tr>
              <a:tr h="662268">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збираються та враховуються пропозиції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при розробці та перегляді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86631165"/>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враховано участь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у процедурах внутрішнього забезпечення якості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167968619"/>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врегульовано процедуру опитувань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365082773"/>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методологію опитування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35314260"/>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способи організації процесу опитувань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00699989"/>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6</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враховуються результати опитувань здобувачів фахової </a:t>
                      </a:r>
                      <a:r>
                        <a:rPr lang="uk-UA" sz="1400" dirty="0" err="1">
                          <a:effectLst/>
                          <a:latin typeface="Cambria Math" panose="02040503050406030204" pitchFamily="18" charset="0"/>
                          <a:ea typeface="Cambria Math" panose="02040503050406030204" pitchFamily="18" charset="0"/>
                        </a:rPr>
                        <a:t>передвищої</a:t>
                      </a:r>
                      <a:r>
                        <a:rPr lang="uk-UA" sz="1400" dirty="0">
                          <a:effectLst/>
                          <a:latin typeface="Cambria Math" panose="02040503050406030204" pitchFamily="18" charset="0"/>
                          <a:ea typeface="Cambria Math" panose="02040503050406030204" pitchFamily="18" charset="0"/>
                        </a:rPr>
                        <a:t> освіти для підвищення якості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570450975"/>
                  </a:ext>
                </a:extLst>
              </a:tr>
            </a:tbl>
          </a:graphicData>
        </a:graphic>
      </p:graphicFrame>
    </p:spTree>
    <p:extLst>
      <p:ext uri="{BB962C8B-B14F-4D97-AF65-F5344CB8AC3E}">
        <p14:creationId xmlns:p14="http://schemas.microsoft.com/office/powerpoint/2010/main" val="14156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endParaRPr lang="en-US" b="1" dirty="0" smtClean="0"/>
          </a:p>
          <a:p>
            <a:endParaRPr lang="en-US" dirty="0" smtClean="0"/>
          </a:p>
          <a:p>
            <a:endPar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К7.3</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Внутрішня система забезпечення якості освіти забезпечує вчасний перегляд освітньо-професійної програми, реагування на виявлені недоліки в освітній діяльності з реалізації  освітньо-професійної програми, у тому числі із залученням роботодавців безпосередньо та/або через їхні об’єднання</a:t>
            </a:r>
            <a:r>
              <a:rPr lang="uk-UA" sz="2000" dirty="0"/>
              <a:t> </a:t>
            </a:r>
            <a:endParaRPr lang="en-US" sz="2000" dirty="0"/>
          </a:p>
          <a:p>
            <a:endParaRPr lang="en-US" sz="20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uk-UA" dirty="0" smtClean="0"/>
          </a:p>
          <a:p>
            <a:endParaRPr lang="uk-UA" dirty="0"/>
          </a:p>
          <a:p>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К7.4</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Наявна практика збору, аналізу та врахування інформації щодо кар’єрного шляху випускників.</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a:t>
            </a:r>
            <a:endParaRPr lang="en-US" sz="2000" b="1" i="1" dirty="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1415769866"/>
              </p:ext>
            </p:extLst>
          </p:nvPr>
        </p:nvGraphicFramePr>
        <p:xfrm>
          <a:off x="282386" y="1438834"/>
          <a:ext cx="11672048" cy="4135264"/>
        </p:xfrm>
        <a:graphic>
          <a:graphicData uri="http://schemas.openxmlformats.org/drawingml/2006/table">
            <a:tbl>
              <a:tblPr firstRow="1" bandRow="1">
                <a:tableStyleId>{5C22544A-7EE6-4342-B048-85BDC9FD1C3A}</a:tableStyleId>
              </a:tblPr>
              <a:tblGrid>
                <a:gridCol w="995085">
                  <a:extLst>
                    <a:ext uri="{9D8B030D-6E8A-4147-A177-3AD203B41FA5}">
                      <a16:colId xmlns:a16="http://schemas.microsoft.com/office/drawing/2014/main" val="138245377"/>
                    </a:ext>
                  </a:extLst>
                </a:gridCol>
                <a:gridCol w="5674658">
                  <a:extLst>
                    <a:ext uri="{9D8B030D-6E8A-4147-A177-3AD203B41FA5}">
                      <a16:colId xmlns:a16="http://schemas.microsoft.com/office/drawing/2014/main" val="3628011707"/>
                    </a:ext>
                  </a:extLst>
                </a:gridCol>
                <a:gridCol w="2084293">
                  <a:extLst>
                    <a:ext uri="{9D8B030D-6E8A-4147-A177-3AD203B41FA5}">
                      <a16:colId xmlns:a16="http://schemas.microsoft.com/office/drawing/2014/main" val="1563597965"/>
                    </a:ext>
                  </a:extLst>
                </a:gridCol>
                <a:gridCol w="2918012">
                  <a:extLst>
                    <a:ext uri="{9D8B030D-6E8A-4147-A177-3AD203B41FA5}">
                      <a16:colId xmlns:a16="http://schemas.microsoft.com/office/drawing/2014/main" val="468098077"/>
                    </a:ext>
                  </a:extLst>
                </a:gridCol>
              </a:tblGrid>
              <a:tr h="662268">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 з/п</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Уточнювальні запитання</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Стисла описова відповідь і коментарі</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Джерело підтвердження</a:t>
                      </a:r>
                      <a:endParaRPr lang="en-US" sz="1600" dirty="0">
                        <a:effectLst/>
                        <a:latin typeface="Calibri" panose="020F0502020204030204" pitchFamily="34" charset="0"/>
                        <a:ea typeface="Calibri" panose="020F0502020204030204" pitchFamily="34" charset="0"/>
                      </a:endParaRPr>
                    </a:p>
                    <a:p>
                      <a:pPr algn="ctr">
                        <a:lnSpc>
                          <a:spcPct val="115000"/>
                        </a:lnSpc>
                        <a:spcAft>
                          <a:spcPts val="0"/>
                        </a:spcAft>
                      </a:pPr>
                      <a:r>
                        <a:rPr lang="uk-UA" sz="1600" dirty="0">
                          <a:effectLst/>
                          <a:latin typeface="Times New Roman" panose="02020603050405020304" pitchFamily="18" charset="0"/>
                          <a:ea typeface="Times New Roman" panose="02020603050405020304" pitchFamily="18" charset="0"/>
                        </a:rPr>
                        <a:t>(посилання на </a:t>
                      </a:r>
                      <a:r>
                        <a:rPr lang="uk-UA" sz="1600" dirty="0" err="1">
                          <a:effectLst/>
                          <a:latin typeface="Times New Roman" panose="02020603050405020304" pitchFamily="18" charset="0"/>
                          <a:ea typeface="Times New Roman" panose="02020603050405020304" pitchFamily="18" charset="0"/>
                        </a:rPr>
                        <a:t>вебсторінку</a:t>
                      </a:r>
                      <a:r>
                        <a:rPr lang="uk-UA" sz="1600" dirty="0">
                          <a:effectLst/>
                          <a:latin typeface="Times New Roman" panose="02020603050405020304" pitchFamily="18" charset="0"/>
                          <a:ea typeface="Times New Roman" panose="02020603050405020304" pitchFamily="18" charset="0"/>
                        </a:rPr>
                        <a:t> або додаткові документи)</a:t>
                      </a:r>
                      <a:endParaRPr lang="en-US" sz="1600" dirty="0">
                        <a:effectLst/>
                        <a:latin typeface="Calibri" panose="020F0502020204030204" pitchFamily="34" charset="0"/>
                        <a:ea typeface="Calibri" panose="020F0502020204030204" pitchFamily="34" charset="0"/>
                      </a:endParaRPr>
                    </a:p>
                  </a:txBody>
                  <a:tcPr marL="68580" marR="68580" marT="0" marB="0">
                    <a:solidFill>
                      <a:schemeClr val="accent6">
                        <a:lumMod val="75000"/>
                      </a:schemeClr>
                    </a:solidFill>
                  </a:tcPr>
                </a:tc>
                <a:extLst>
                  <a:ext uri="{0D108BD9-81ED-4DB2-BD59-A6C34878D82A}">
                    <a16:rowId xmlns:a16="http://schemas.microsoft.com/office/drawing/2014/main" val="2496610496"/>
                  </a:ext>
                </a:extLst>
              </a:tr>
              <a:tr h="662268">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систему виявлення та усунення конкретних недоліків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86631165"/>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конкретні способи реагування на певні недоліки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167968619"/>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залучено роботодавців як партнерів до моніторингу та процедур забезпечення якості освітньо-професійної програми (відповідь конкретизувати)?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365082773"/>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4</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застосовуються різні методи збору і врахування пропозицій від роботодавців для підвищення якості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35314260"/>
                  </a:ext>
                </a:extLst>
              </a:tr>
              <a:tr h="662268">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5</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проводиться моніторинг проблем в реалізації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800699989"/>
                  </a:ext>
                </a:extLst>
              </a:tr>
            </a:tbl>
          </a:graphicData>
        </a:graphic>
      </p:graphicFrame>
    </p:spTree>
    <p:extLst>
      <p:ext uri="{BB962C8B-B14F-4D97-AF65-F5344CB8AC3E}">
        <p14:creationId xmlns:p14="http://schemas.microsoft.com/office/powerpoint/2010/main" val="13056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a:xfrm>
            <a:off x="1757837" y="706279"/>
            <a:ext cx="7640163" cy="1295400"/>
          </a:xfrm>
          <a:prstGeom prst="rect">
            <a:avLst/>
          </a:prstGeom>
          <a:solidFill>
            <a:schemeClr val="accent6">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a:solidFill>
                  <a:schemeClr val="accent1">
                    <a:lumMod val="7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Відкритість і прозорість акредитаційного процесу</a:t>
            </a:r>
            <a:endParaRPr lang="en-US" sz="4000" b="1" dirty="0">
              <a:solidFill>
                <a:schemeClr val="accent6">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56" y="1537653"/>
            <a:ext cx="2773363" cy="2781300"/>
          </a:xfrm>
          <a:prstGeom prst="rect">
            <a:avLst/>
          </a:prstGeom>
        </p:spPr>
      </p:pic>
      <p:sp>
        <p:nvSpPr>
          <p:cNvPr id="4" name="Прямоугольник 3"/>
          <p:cNvSpPr/>
          <p:nvPr/>
        </p:nvSpPr>
        <p:spPr>
          <a:xfrm>
            <a:off x="711200" y="2465705"/>
            <a:ext cx="10904219" cy="4008277"/>
          </a:xfrm>
          <a:prstGeom prst="rect">
            <a:avLst/>
          </a:prstGeom>
        </p:spPr>
        <p:txBody>
          <a:bodyPr wrap="square">
            <a:spAutoFit/>
          </a:bodyPr>
          <a:lstStyle/>
          <a:p>
            <a:pPr algn="just">
              <a:lnSpc>
                <a:spcPct val="115000"/>
              </a:lnSpc>
            </a:pPr>
            <a:r>
              <a:rPr lang="uk-UA" altLang="uk-UA"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З </a:t>
            </a:r>
            <a:r>
              <a:rPr lang="uk-UA" altLang="uk-UA" sz="3200" b="1" dirty="0">
                <a:latin typeface="Cambria Math" panose="02040503050406030204" pitchFamily="18" charset="0"/>
                <a:ea typeface="Cambria Math" panose="02040503050406030204" pitchFamily="18" charset="0"/>
                <a:cs typeface="Times New Roman" panose="02020603050405020304" pitchFamily="18" charset="0"/>
              </a:rPr>
              <a:t>метою забезпечення </a:t>
            </a: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відкритості</a:t>
            </a:r>
          </a:p>
          <a:p>
            <a:pPr algn="just">
              <a:lnSpc>
                <a:spcPct val="115000"/>
              </a:lnSpc>
            </a:pP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 </a:t>
            </a:r>
            <a:r>
              <a:rPr lang="uk-UA" altLang="uk-UA" sz="3200" b="1" dirty="0">
                <a:latin typeface="Cambria Math" panose="02040503050406030204" pitchFamily="18" charset="0"/>
                <a:ea typeface="Cambria Math" panose="02040503050406030204" pitchFamily="18" charset="0"/>
                <a:cs typeface="Times New Roman" panose="02020603050405020304" pitchFamily="18" charset="0"/>
              </a:rPr>
              <a:t>та прозорості акредитаційного процесу </a:t>
            </a:r>
            <a:endPar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15000"/>
              </a:lnSpc>
            </a:pP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рішення </a:t>
            </a:r>
            <a:r>
              <a:rPr lang="uk-UA" altLang="uk-UA" sz="3200" b="1" dirty="0">
                <a:latin typeface="Cambria Math" panose="02040503050406030204" pitchFamily="18" charset="0"/>
                <a:ea typeface="Cambria Math" panose="02040503050406030204" pitchFamily="18" charset="0"/>
                <a:cs typeface="Times New Roman" panose="02020603050405020304" pitchFamily="18" charset="0"/>
              </a:rPr>
              <a:t>про акредитацію, умовну </a:t>
            </a:r>
            <a:endPar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15000"/>
              </a:lnSpc>
            </a:pP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акредитацію </a:t>
            </a:r>
            <a:r>
              <a:rPr lang="uk-UA" altLang="uk-UA" sz="3200" b="1" dirty="0">
                <a:latin typeface="Cambria Math" panose="02040503050406030204" pitchFamily="18" charset="0"/>
                <a:ea typeface="Cambria Math" panose="02040503050406030204" pitchFamily="18" charset="0"/>
                <a:cs typeface="Times New Roman" panose="02020603050405020304" pitchFamily="18" charset="0"/>
              </a:rPr>
              <a:t>або відмову в акредитації </a:t>
            </a:r>
            <a:endPar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15000"/>
              </a:lnSpc>
            </a:pPr>
            <a:r>
              <a:rPr lang="uk-UA" altLang="uk-UA" sz="3200" b="1" dirty="0" smtClean="0">
                <a:latin typeface="Cambria Math" panose="02040503050406030204" pitchFamily="18" charset="0"/>
                <a:ea typeface="Cambria Math" panose="02040503050406030204" pitchFamily="18" charset="0"/>
                <a:cs typeface="Times New Roman" panose="02020603050405020304" pitchFamily="18" charset="0"/>
              </a:rPr>
              <a:t>освітньо-професійної </a:t>
            </a:r>
            <a:r>
              <a:rPr lang="uk-UA" altLang="uk-UA" sz="3200" b="1" dirty="0">
                <a:latin typeface="Cambria Math" panose="02040503050406030204" pitchFamily="18" charset="0"/>
                <a:ea typeface="Cambria Math" panose="02040503050406030204" pitchFamily="18" charset="0"/>
                <a:cs typeface="Times New Roman" panose="02020603050405020304" pitchFamily="18" charset="0"/>
              </a:rPr>
              <a:t>програми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оприлюднюються</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на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офіційних</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вебсайтах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Державної</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служби</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якості</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освіти</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України</a:t>
            </a:r>
            <a:r>
              <a:rPr lang="ru-RU" altLang="uk-UA" sz="3200" b="1" dirty="0">
                <a:latin typeface="Cambria Math" panose="02040503050406030204" pitchFamily="18" charset="0"/>
                <a:ea typeface="Cambria Math" panose="02040503050406030204" pitchFamily="18" charset="0"/>
                <a:cs typeface="Times New Roman" panose="02020603050405020304" pitchFamily="18" charset="0"/>
              </a:rPr>
              <a:t> та закладу </a:t>
            </a:r>
            <a:r>
              <a:rPr lang="ru-RU" altLang="uk-UA" sz="3200" b="1" dirty="0" err="1">
                <a:latin typeface="Cambria Math" panose="02040503050406030204" pitchFamily="18" charset="0"/>
                <a:ea typeface="Cambria Math" panose="02040503050406030204" pitchFamily="18" charset="0"/>
                <a:cs typeface="Times New Roman" panose="02020603050405020304" pitchFamily="18" charset="0"/>
              </a:rPr>
              <a:t>освіти</a:t>
            </a:r>
            <a:endParaRPr lang="uk-UA" altLang="uk-UA" sz="3200" b="1" dirty="0">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132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К7.5. Результати зовнішнього забезпечення якості фахової </a:t>
            </a:r>
            <a:r>
              <a:rPr lang="uk-UA" sz="2000" b="1" i="1" dirty="0" err="1">
                <a:solidFill>
                  <a:schemeClr val="bg1">
                    <a:lumMod val="95000"/>
                    <a:lumOff val="5000"/>
                  </a:schemeClr>
                </a:solidFill>
                <a:latin typeface="Cambria Math" panose="02040503050406030204" pitchFamily="18" charset="0"/>
                <a:ea typeface="Cambria Math" panose="02040503050406030204" pitchFamily="18" charset="0"/>
              </a:rPr>
              <a:t>передвищої</a:t>
            </a:r>
            <a:r>
              <a:rPr lang="uk-UA" sz="2000" b="1" i="1" dirty="0">
                <a:solidFill>
                  <a:schemeClr val="bg1">
                    <a:lumMod val="95000"/>
                    <a:lumOff val="5000"/>
                  </a:schemeClr>
                </a:solidFill>
                <a:latin typeface="Cambria Math" panose="02040503050406030204" pitchFamily="18" charset="0"/>
                <a:ea typeface="Cambria Math" panose="02040503050406030204" pitchFamily="18" charset="0"/>
              </a:rPr>
              <a:t> освіти (зокрема зауваження та пропозиції, сформульовані під час попередніх акредитацій) беруться до уваги під час перегляду  освітньо-професійної програми</a:t>
            </a:r>
            <a:r>
              <a:rPr lang="uk-UA" sz="2000" b="1" i="1" dirty="0" smtClean="0">
                <a:solidFill>
                  <a:schemeClr val="bg1">
                    <a:lumMod val="95000"/>
                    <a:lumOff val="5000"/>
                  </a:schemeClr>
                </a:solidFill>
                <a:latin typeface="Cambria Math" panose="02040503050406030204" pitchFamily="18" charset="0"/>
                <a:ea typeface="Cambria Math" panose="02040503050406030204" pitchFamily="18" charset="0"/>
              </a:rPr>
              <a:t>.</a:t>
            </a:r>
            <a:endParaRPr lang="en-US" sz="2000" b="1" i="1" dirty="0" smtClean="0">
              <a:solidFill>
                <a:schemeClr val="bg1">
                  <a:lumMod val="95000"/>
                  <a:lumOff val="5000"/>
                </a:schemeClr>
              </a:solidFill>
              <a:latin typeface="Cambria Math" panose="02040503050406030204" pitchFamily="18" charset="0"/>
              <a:ea typeface="Cambria Math" panose="02040503050406030204" pitchFamily="18" charset="0"/>
            </a:endParaRPr>
          </a:p>
          <a:p>
            <a:endParaRPr lang="en-US" dirty="0"/>
          </a:p>
          <a:p>
            <a:r>
              <a:rPr lang="uk-UA" dirty="0"/>
              <a:t> </a:t>
            </a:r>
            <a:endParaRPr lang="en-US" dirty="0"/>
          </a:p>
          <a:p>
            <a:r>
              <a:rPr lang="uk-UA" dirty="0" smtClean="0"/>
              <a:t>.</a:t>
            </a:r>
            <a:endParaRPr lang="en-US" dirty="0"/>
          </a:p>
          <a:p>
            <a:r>
              <a:rPr lang="uk-UA" dirty="0"/>
              <a:t> </a:t>
            </a:r>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3914113094"/>
              </p:ext>
            </p:extLst>
          </p:nvPr>
        </p:nvGraphicFramePr>
        <p:xfrm>
          <a:off x="282386" y="363070"/>
          <a:ext cx="11672048" cy="2623211"/>
        </p:xfrm>
        <a:graphic>
          <a:graphicData uri="http://schemas.openxmlformats.org/drawingml/2006/table">
            <a:tbl>
              <a:tblPr firstRow="1" bandRow="1">
                <a:tableStyleId>{5C22544A-7EE6-4342-B048-85BDC9FD1C3A}</a:tableStyleId>
              </a:tblPr>
              <a:tblGrid>
                <a:gridCol w="995085">
                  <a:extLst>
                    <a:ext uri="{9D8B030D-6E8A-4147-A177-3AD203B41FA5}">
                      <a16:colId xmlns:a16="http://schemas.microsoft.com/office/drawing/2014/main" val="138245377"/>
                    </a:ext>
                  </a:extLst>
                </a:gridCol>
                <a:gridCol w="5983941">
                  <a:extLst>
                    <a:ext uri="{9D8B030D-6E8A-4147-A177-3AD203B41FA5}">
                      <a16:colId xmlns:a16="http://schemas.microsoft.com/office/drawing/2014/main" val="3628011707"/>
                    </a:ext>
                  </a:extLst>
                </a:gridCol>
                <a:gridCol w="1775010">
                  <a:extLst>
                    <a:ext uri="{9D8B030D-6E8A-4147-A177-3AD203B41FA5}">
                      <a16:colId xmlns:a16="http://schemas.microsoft.com/office/drawing/2014/main" val="1563597965"/>
                    </a:ext>
                  </a:extLst>
                </a:gridCol>
                <a:gridCol w="2918012">
                  <a:extLst>
                    <a:ext uri="{9D8B030D-6E8A-4147-A177-3AD203B41FA5}">
                      <a16:colId xmlns:a16="http://schemas.microsoft.com/office/drawing/2014/main" val="468098077"/>
                    </a:ext>
                  </a:extLst>
                </a:gridCol>
              </a:tblGrid>
              <a:tr h="776568">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496610496"/>
                  </a:ext>
                </a:extLst>
              </a:tr>
              <a:tr h="514350">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процедуру збирання інформації щодо кар’єрного шляху випускників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86631165"/>
                  </a:ext>
                </a:extLst>
              </a:tr>
              <a:tr h="56477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алгоритм врахування пропозицій випускників освітньо-професійної програми під час перегляду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167968619"/>
                  </a:ext>
                </a:extLst>
              </a:tr>
              <a:tr h="605117">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Cambria Math" panose="02040503050406030204" pitchFamily="18" charset="0"/>
                          <a:ea typeface="Cambria Math" panose="02040503050406030204" pitchFamily="18" charset="0"/>
                        </a:rPr>
                        <a:t>Чи розроблено процедуру працевлаштування випускників освітньо-професійної програми?</a:t>
                      </a:r>
                      <a:endParaRPr lang="en-US" sz="1400" dirty="0">
                        <a:effectLst/>
                        <a:latin typeface="Cambria Math" panose="02040503050406030204" pitchFamily="18" charset="0"/>
                        <a:ea typeface="Cambria Math" panose="02040503050406030204" pitchFamily="18"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365082773"/>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260088441"/>
              </p:ext>
            </p:extLst>
          </p:nvPr>
        </p:nvGraphicFramePr>
        <p:xfrm>
          <a:off x="282384" y="3993777"/>
          <a:ext cx="11672052" cy="2777101"/>
        </p:xfrm>
        <a:graphic>
          <a:graphicData uri="http://schemas.openxmlformats.org/drawingml/2006/table">
            <a:tbl>
              <a:tblPr firstRow="1" bandRow="1">
                <a:tableStyleId>{5C22544A-7EE6-4342-B048-85BDC9FD1C3A}</a:tableStyleId>
              </a:tblPr>
              <a:tblGrid>
                <a:gridCol w="914404">
                  <a:extLst>
                    <a:ext uri="{9D8B030D-6E8A-4147-A177-3AD203B41FA5}">
                      <a16:colId xmlns:a16="http://schemas.microsoft.com/office/drawing/2014/main" val="297356456"/>
                    </a:ext>
                  </a:extLst>
                </a:gridCol>
                <a:gridCol w="6051177">
                  <a:extLst>
                    <a:ext uri="{9D8B030D-6E8A-4147-A177-3AD203B41FA5}">
                      <a16:colId xmlns:a16="http://schemas.microsoft.com/office/drawing/2014/main" val="1459939643"/>
                    </a:ext>
                  </a:extLst>
                </a:gridCol>
                <a:gridCol w="1788458">
                  <a:extLst>
                    <a:ext uri="{9D8B030D-6E8A-4147-A177-3AD203B41FA5}">
                      <a16:colId xmlns:a16="http://schemas.microsoft.com/office/drawing/2014/main" val="2303929413"/>
                    </a:ext>
                  </a:extLst>
                </a:gridCol>
                <a:gridCol w="2918013">
                  <a:extLst>
                    <a:ext uri="{9D8B030D-6E8A-4147-A177-3AD203B41FA5}">
                      <a16:colId xmlns:a16="http://schemas.microsoft.com/office/drawing/2014/main" val="1915697018"/>
                    </a:ext>
                  </a:extLst>
                </a:gridCol>
              </a:tblGrid>
              <a:tr h="637794">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 з/п</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Уточнювальні запитання</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Стисла описова відповідь і коментарі</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tc>
                  <a:txBody>
                    <a:bodyPr/>
                    <a:lstStyle/>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Джерело підтвердження</a:t>
                      </a:r>
                      <a:endParaRPr lang="en-US" sz="1600" dirty="0">
                        <a:effectLst/>
                        <a:latin typeface="Cambria Math" panose="02040503050406030204" pitchFamily="18" charset="0"/>
                        <a:ea typeface="Cambria Math" panose="02040503050406030204" pitchFamily="18" charset="0"/>
                      </a:endParaRPr>
                    </a:p>
                    <a:p>
                      <a:pPr algn="ctr">
                        <a:lnSpc>
                          <a:spcPct val="115000"/>
                        </a:lnSpc>
                        <a:spcAft>
                          <a:spcPts val="0"/>
                        </a:spcAft>
                      </a:pPr>
                      <a:r>
                        <a:rPr lang="uk-UA" sz="1600" dirty="0">
                          <a:effectLst/>
                          <a:latin typeface="Cambria Math" panose="02040503050406030204" pitchFamily="18" charset="0"/>
                          <a:ea typeface="Cambria Math" panose="02040503050406030204" pitchFamily="18" charset="0"/>
                        </a:rPr>
                        <a:t>(посилання на </a:t>
                      </a:r>
                      <a:r>
                        <a:rPr lang="uk-UA" sz="1600" dirty="0" err="1">
                          <a:effectLst/>
                          <a:latin typeface="Cambria Math" panose="02040503050406030204" pitchFamily="18" charset="0"/>
                          <a:ea typeface="Cambria Math" panose="02040503050406030204" pitchFamily="18" charset="0"/>
                        </a:rPr>
                        <a:t>вебсторінку</a:t>
                      </a:r>
                      <a:r>
                        <a:rPr lang="uk-UA" sz="1600" dirty="0">
                          <a:effectLst/>
                          <a:latin typeface="Cambria Math" panose="02040503050406030204" pitchFamily="18" charset="0"/>
                          <a:ea typeface="Cambria Math" panose="02040503050406030204" pitchFamily="18" charset="0"/>
                        </a:rPr>
                        <a:t> або додаткові документи)</a:t>
                      </a:r>
                      <a:endParaRPr lang="en-US" sz="1600" dirty="0">
                        <a:effectLst/>
                        <a:latin typeface="Cambria Math" panose="02040503050406030204" pitchFamily="18" charset="0"/>
                        <a:ea typeface="Cambria Math" panose="020405030504060302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867697712"/>
                  </a:ext>
                </a:extLst>
              </a:tr>
              <a:tr h="783891">
                <a:tc>
                  <a:txBody>
                    <a:bodyPr/>
                    <a:lstStyle/>
                    <a:p>
                      <a:pPr algn="ctr">
                        <a:lnSpc>
                          <a:spcPct val="115000"/>
                        </a:lnSpc>
                        <a:spcAft>
                          <a:spcPts val="0"/>
                        </a:spcAft>
                      </a:pPr>
                      <a:r>
                        <a:rPr lang="uk-UA" sz="1200" dirty="0">
                          <a:effectLst/>
                          <a:latin typeface="Times New Roman" panose="02020603050405020304" pitchFamily="18" charset="0"/>
                          <a:ea typeface="Times New Roman" panose="02020603050405020304" pitchFamily="18" charset="0"/>
                        </a:rPr>
                        <a:t>1</a:t>
                      </a:r>
                      <a:endParaRPr lang="en-US" sz="1100" dirty="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враховуються результати зовнішнього забезпечення якості фахової </a:t>
                      </a:r>
                      <a:r>
                        <a:rPr lang="uk-UA" sz="1400" dirty="0" err="1">
                          <a:effectLst/>
                          <a:latin typeface="Times New Roman" panose="02020603050405020304" pitchFamily="18" charset="0"/>
                          <a:ea typeface="Times New Roman" panose="02020603050405020304" pitchFamily="18" charset="0"/>
                        </a:rPr>
                        <a:t>передвищої</a:t>
                      </a:r>
                      <a:r>
                        <a:rPr lang="uk-UA" sz="1400" dirty="0">
                          <a:effectLst/>
                          <a:latin typeface="Times New Roman" panose="02020603050405020304" pitchFamily="18" charset="0"/>
                          <a:ea typeface="Times New Roman" panose="02020603050405020304" pitchFamily="18" charset="0"/>
                        </a:rPr>
                        <a:t> освіти під час реалізації освітньо-професійної програми?</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694223607"/>
                  </a:ext>
                </a:extLst>
              </a:tr>
              <a:tr h="58791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2</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розроблено способи врахування зауважень та пропозицій, сформульованих під час попередніх акредитацій?</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4160707"/>
                  </a:ext>
                </a:extLst>
              </a:tr>
              <a:tr h="587919">
                <a:tc>
                  <a:txBody>
                    <a:bodyPr/>
                    <a:lstStyle/>
                    <a:p>
                      <a:pPr algn="ctr">
                        <a:lnSpc>
                          <a:spcPct val="115000"/>
                        </a:lnSpc>
                        <a:spcAft>
                          <a:spcPts val="0"/>
                        </a:spcAft>
                      </a:pPr>
                      <a:r>
                        <a:rPr lang="uk-UA" sz="1200">
                          <a:effectLst/>
                          <a:latin typeface="Times New Roman" panose="02020603050405020304" pitchFamily="18" charset="0"/>
                          <a:ea typeface="Times New Roman" panose="02020603050405020304" pitchFamily="18" charset="0"/>
                        </a:rPr>
                        <a:t>3</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4">
                        <a:lumMod val="60000"/>
                        <a:lumOff val="40000"/>
                      </a:schemeClr>
                    </a:solidFill>
                  </a:tcPr>
                </a:tc>
                <a:tc>
                  <a:txBody>
                    <a:bodyPr/>
                    <a:lstStyle/>
                    <a:p>
                      <a:pPr algn="just">
                        <a:lnSpc>
                          <a:spcPct val="106000"/>
                        </a:lnSpc>
                        <a:spcAft>
                          <a:spcPts val="0"/>
                        </a:spcAft>
                      </a:pPr>
                      <a:r>
                        <a:rPr lang="uk-UA" sz="1400" dirty="0">
                          <a:effectLst/>
                          <a:latin typeface="Times New Roman" panose="02020603050405020304" pitchFamily="18" charset="0"/>
                          <a:ea typeface="Times New Roman" panose="02020603050405020304" pitchFamily="18" charset="0"/>
                        </a:rPr>
                        <a:t>Чи розроблено способи врахування зауважень та пропозицій, сформульованих під час інституційного аудиту?</a:t>
                      </a:r>
                      <a:endParaRPr lang="en-US" sz="14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uk-UA" sz="1200" b="1" dirty="0">
                          <a:effectLst/>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510494440"/>
                  </a:ext>
                </a:extLst>
              </a:tr>
            </a:tbl>
          </a:graphicData>
        </a:graphic>
      </p:graphicFrame>
    </p:spTree>
    <p:extLst>
      <p:ext uri="{BB962C8B-B14F-4D97-AF65-F5344CB8AC3E}">
        <p14:creationId xmlns:p14="http://schemas.microsoft.com/office/powerpoint/2010/main" val="40874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363200" cy="6438900"/>
          </a:xfrm>
        </p:spPr>
        <p:txBody>
          <a:bodyPr rtlCol="0">
            <a:normAutofit/>
          </a:bodyPr>
          <a:lstStyle/>
          <a:p>
            <a:pPr>
              <a:lnSpc>
                <a:spcPct val="115000"/>
              </a:lnSpc>
              <a:spcAft>
                <a:spcPts val="1000"/>
              </a:spcAft>
            </a:pPr>
            <a:r>
              <a:rPr lang="uk-UA" b="1" dirty="0" smtClean="0"/>
              <a:t/>
            </a:r>
            <a:br>
              <a:rPr lang="uk-UA" b="1" dirty="0" smtClean="0"/>
            </a:b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рямоугольник 2"/>
          <p:cNvSpPr/>
          <p:nvPr/>
        </p:nvSpPr>
        <p:spPr>
          <a:xfrm>
            <a:off x="101600" y="0"/>
            <a:ext cx="12090400" cy="6858000"/>
          </a:xfrm>
          <a:prstGeom prst="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Найголовніші висновки щодо відповідності освітньо-професійної програми та освітньої діяльності закладу фахової </a:t>
            </a:r>
            <a:r>
              <a:rPr lang="uk-UA" sz="2000" b="1" dirty="0" err="1">
                <a:solidFill>
                  <a:schemeClr val="bg1">
                    <a:lumMod val="85000"/>
                    <a:lumOff val="15000"/>
                  </a:schemeClr>
                </a:solidFill>
                <a:latin typeface="Cambria Math" panose="02040503050406030204" pitchFamily="18" charset="0"/>
                <a:ea typeface="Cambria Math" panose="02040503050406030204" pitchFamily="18" charset="0"/>
              </a:rPr>
              <a:t>передвищої</a:t>
            </a:r>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 освіти Критеріям оцінювання якості: ___________________________________________________________________</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sz="2000"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sz="2000" b="1" dirty="0">
                <a:solidFill>
                  <a:schemeClr val="bg1">
                    <a:lumMod val="85000"/>
                    <a:lumOff val="15000"/>
                  </a:schemeClr>
                </a:solidFill>
                <a:latin typeface="Cambria Math" panose="02040503050406030204" pitchFamily="18" charset="0"/>
                <a:ea typeface="Cambria Math" panose="02040503050406030204" pitchFamily="18" charset="0"/>
              </a:rPr>
              <a:t>Керівник </a:t>
            </a:r>
            <a:r>
              <a:rPr lang="uk-UA" sz="2000" dirty="0">
                <a:solidFill>
                  <a:schemeClr val="bg1">
                    <a:lumMod val="85000"/>
                    <a:lumOff val="15000"/>
                  </a:schemeClr>
                </a:solidFill>
                <a:latin typeface="Cambria Math" panose="02040503050406030204" pitchFamily="18" charset="0"/>
                <a:ea typeface="Cambria Math" panose="02040503050406030204" pitchFamily="18" charset="0"/>
              </a:rPr>
              <a:t>(зазначити посаду) 	_______</a:t>
            </a:r>
            <a:r>
              <a:rPr lang="ru-RU" sz="2000" dirty="0">
                <a:solidFill>
                  <a:schemeClr val="bg1">
                    <a:lumMod val="85000"/>
                    <a:lumOff val="15000"/>
                  </a:schemeClr>
                </a:solidFill>
                <a:latin typeface="Cambria Math" panose="02040503050406030204" pitchFamily="18" charset="0"/>
                <a:ea typeface="Cambria Math" panose="02040503050406030204" pitchFamily="18" charset="0"/>
              </a:rPr>
              <a:t>_________</a:t>
            </a:r>
            <a:r>
              <a:rPr lang="uk-UA" sz="2000" dirty="0">
                <a:solidFill>
                  <a:schemeClr val="bg1">
                    <a:lumMod val="85000"/>
                    <a:lumOff val="15000"/>
                  </a:schemeClr>
                </a:solidFill>
                <a:latin typeface="Cambria Math" panose="02040503050406030204" pitchFamily="18" charset="0"/>
                <a:ea typeface="Cambria Math" panose="02040503050406030204" pitchFamily="18" charset="0"/>
              </a:rPr>
              <a:t>_____________	Ім’я </a:t>
            </a:r>
            <a:r>
              <a:rPr lang="uk-UA" dirty="0">
                <a:solidFill>
                  <a:schemeClr val="bg1">
                    <a:lumMod val="85000"/>
                    <a:lumOff val="15000"/>
                  </a:schemeClr>
                </a:solidFill>
                <a:latin typeface="Cambria Math" panose="02040503050406030204" pitchFamily="18" charset="0"/>
                <a:ea typeface="Cambria Math" panose="02040503050406030204" pitchFamily="18" charset="0"/>
              </a:rPr>
              <a:t>ПРІЗВИЩЕ</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a:solidFill>
                  <a:schemeClr val="bg1">
                    <a:lumMod val="85000"/>
                    <a:lumOff val="15000"/>
                  </a:schemeClr>
                </a:solidFill>
                <a:latin typeface="Cambria Math" panose="02040503050406030204" pitchFamily="18" charset="0"/>
                <a:ea typeface="Cambria Math" panose="02040503050406030204" pitchFamily="18" charset="0"/>
              </a:rPr>
              <a:t>		 (підпис)</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smtClean="0">
                <a:solidFill>
                  <a:schemeClr val="bg1">
                    <a:lumMod val="85000"/>
                    <a:lumOff val="15000"/>
                  </a:schemeClr>
                </a:solidFill>
                <a:latin typeface="Cambria Math" panose="02040503050406030204" pitchFamily="18" charset="0"/>
                <a:ea typeface="Cambria Math" panose="02040503050406030204" pitchFamily="18" charset="0"/>
              </a:rPr>
              <a:t>.</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r>
              <a:rPr lang="uk-UA" dirty="0">
                <a:solidFill>
                  <a:schemeClr val="bg1">
                    <a:lumMod val="85000"/>
                    <a:lumOff val="15000"/>
                  </a:schemeClr>
                </a:solidFill>
                <a:latin typeface="Cambria Math" panose="02040503050406030204" pitchFamily="18" charset="0"/>
                <a:ea typeface="Cambria Math" panose="02040503050406030204" pitchFamily="18" charset="0"/>
              </a:rPr>
              <a:t> </a:t>
            </a:r>
            <a:endParaRPr lang="en-US" dirty="0">
              <a:solidFill>
                <a:schemeClr val="bg1">
                  <a:lumMod val="85000"/>
                  <a:lumOff val="15000"/>
                </a:schemeClr>
              </a:solidFill>
              <a:latin typeface="Cambria Math" panose="02040503050406030204" pitchFamily="18" charset="0"/>
              <a:ea typeface="Cambria Math" panose="02040503050406030204" pitchFamily="18" charset="0"/>
            </a:endParaRP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9779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82549"/>
            <a:ext cx="10363200" cy="6438900"/>
          </a:xfrm>
        </p:spPr>
        <p:txBody>
          <a:bodyPr rtlCol="0">
            <a:normAutofit/>
          </a:bodyPr>
          <a:lstStyle/>
          <a:p>
            <a:pPr algn="ctr">
              <a:defRPr/>
            </a:pPr>
            <a:r>
              <a:rPr lang="uk-UA" b="1" dirty="0"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Заголовок 1"/>
          <p:cNvSpPr txBox="1">
            <a:spLocks/>
          </p:cNvSpPr>
          <p:nvPr/>
        </p:nvSpPr>
        <p:spPr>
          <a:xfrm>
            <a:off x="134938" y="184150"/>
            <a:ext cx="12192000" cy="66738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uk-UA" b="1"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flipV="1">
            <a:off x="2185195" y="6857999"/>
            <a:ext cx="974010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900" b="1" dirty="0"/>
              <a:t>ЗВІТ ПРО РЕЗУЛЬТАТИ АКРЕДИТАЦІЙНОЇ ЕКСПЕРТИЗИ </a:t>
            </a:r>
            <a:r>
              <a:rPr lang="uk-UA" sz="900" b="1" dirty="0" err="1" smtClean="0"/>
              <a:t>нн</a:t>
            </a:r>
            <a:endParaRPr lang="uk-UA" sz="900" dirty="0"/>
          </a:p>
        </p:txBody>
      </p:sp>
      <p:sp>
        <p:nvSpPr>
          <p:cNvPr id="14" name="Прямоугольник 13"/>
          <p:cNvSpPr/>
          <p:nvPr/>
        </p:nvSpPr>
        <p:spPr>
          <a:xfrm>
            <a:off x="1" y="138112"/>
            <a:ext cx="6883400" cy="975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Орієнтовна структура звіту про результати </a:t>
            </a:r>
            <a:r>
              <a:rPr lang="uk-UA" sz="2400" b="1" dirty="0"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акредитаційної експертизи</a:t>
            </a:r>
            <a:endParaRPr lang="en-US" sz="24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16" name="Прямоугольник 15"/>
          <p:cNvSpPr/>
          <p:nvPr/>
        </p:nvSpPr>
        <p:spPr>
          <a:xfrm>
            <a:off x="3469480" y="988059"/>
            <a:ext cx="8778876" cy="58927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1600" b="1" dirty="0">
                <a:solidFill>
                  <a:schemeClr val="bg1"/>
                </a:solidFill>
                <a:latin typeface="Arial Black" panose="020B0A04020102020204" pitchFamily="34" charset="0"/>
                <a:cs typeface="Arial" panose="020B0604020202020204" pitchFamily="34" charset="0"/>
              </a:rPr>
              <a:t>ЗВІТ ПРО РЕЗУЛЬТАТИ АКРЕДИТАЦІЙНОЇ ЕКСПЕРТИЗИ </a:t>
            </a:r>
          </a:p>
          <a:p>
            <a:pPr>
              <a:defRPr/>
            </a:pP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Найменування ЗФПО </a:t>
            </a:r>
            <a:r>
              <a:rPr lang="uk-UA" sz="1050" b="1" dirty="0" smtClean="0">
                <a:solidFill>
                  <a:schemeClr val="bg1"/>
                </a:solidFill>
                <a:latin typeface="Arial" panose="020B0604020202020204" pitchFamily="34" charset="0"/>
                <a:cs typeface="Arial" panose="020B0604020202020204" pitchFamily="34" charset="0"/>
              </a:rPr>
              <a:t>______________________________________________</a:t>
            </a:r>
            <a:r>
              <a:rPr lang="uk-UA" sz="1050" b="1" u="sng" dirty="0" smtClean="0">
                <a:solidFill>
                  <a:schemeClr val="bg1"/>
                </a:solidFill>
                <a:latin typeface="Arial" panose="020B0604020202020204" pitchFamily="34" charset="0"/>
                <a:cs typeface="Arial" panose="020B0604020202020204" pitchFamily="34" charset="0"/>
              </a:rPr>
              <a:t>____________________</a:t>
            </a: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Найменування ВСП ЗФПО</a:t>
            </a:r>
            <a:r>
              <a:rPr lang="uk-UA" sz="1050" b="1" u="sng" dirty="0">
                <a:solidFill>
                  <a:schemeClr val="bg1"/>
                </a:solidFill>
                <a:latin typeface="Arial" panose="020B0604020202020204" pitchFamily="34" charset="0"/>
                <a:cs typeface="Arial" panose="020B0604020202020204" pitchFamily="34" charset="0"/>
              </a:rPr>
              <a:t> </a:t>
            </a:r>
            <a:r>
              <a:rPr lang="uk-UA" sz="1050" b="1" u="sng" dirty="0" smtClean="0">
                <a:solidFill>
                  <a:schemeClr val="bg1"/>
                </a:solidFill>
                <a:latin typeface="Arial" panose="020B0604020202020204" pitchFamily="34" charset="0"/>
                <a:cs typeface="Arial" panose="020B0604020202020204" pitchFamily="34" charset="0"/>
              </a:rPr>
              <a:t>______________________________________________________________</a:t>
            </a:r>
            <a:endParaRPr lang="uk-UA" sz="1050" b="1" u="sng"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Ідентифікатор (ID) освітньо-професійної програми в </a:t>
            </a:r>
            <a:r>
              <a:rPr lang="uk-UA" sz="1050" b="1" dirty="0" smtClean="0">
                <a:solidFill>
                  <a:schemeClr val="bg1"/>
                </a:solidFill>
                <a:latin typeface="Arial" panose="020B0604020202020204" pitchFamily="34" charset="0"/>
                <a:cs typeface="Arial" panose="020B0604020202020204" pitchFamily="34" charset="0"/>
              </a:rPr>
              <a:t>ЄДЕ</a:t>
            </a:r>
            <a:r>
              <a:rPr lang="uk-UA" sz="1050" b="1" u="sng" dirty="0" smtClean="0">
                <a:solidFill>
                  <a:schemeClr val="bg1"/>
                </a:solidFill>
                <a:latin typeface="Arial" panose="020B0604020202020204" pitchFamily="34" charset="0"/>
                <a:cs typeface="Arial" panose="020B0604020202020204" pitchFamily="34" charset="0"/>
              </a:rPr>
              <a:t>______________________________________________________________________________ </a:t>
            </a:r>
            <a:endParaRPr lang="uk-UA" sz="1050" b="1" u="sng"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Назва ОПП </a:t>
            </a:r>
            <a:r>
              <a:rPr lang="uk-UA" sz="1050" b="1" u="sng" dirty="0" smtClean="0">
                <a:solidFill>
                  <a:schemeClr val="bg1"/>
                </a:solidFill>
                <a:latin typeface="Arial" panose="020B0604020202020204" pitchFamily="34" charset="0"/>
                <a:cs typeface="Arial" panose="020B0604020202020204" pitchFamily="34" charset="0"/>
              </a:rPr>
              <a:t>_____________________________________________________________________________ </a:t>
            </a:r>
            <a:endParaRPr lang="uk-UA" sz="1050" b="1" u="sng"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Галузь знань </a:t>
            </a:r>
            <a:r>
              <a:rPr lang="uk-UA" sz="1050" b="1" u="sng" dirty="0" smtClean="0">
                <a:solidFill>
                  <a:schemeClr val="bg1"/>
                </a:solidFill>
                <a:latin typeface="Arial" panose="020B0604020202020204" pitchFamily="34" charset="0"/>
                <a:cs typeface="Arial" panose="020B0604020202020204" pitchFamily="34" charset="0"/>
              </a:rPr>
              <a:t>___________________________________________________________________________ </a:t>
            </a:r>
            <a:endParaRPr lang="uk-UA" sz="1050" b="1" u="sng" dirty="0">
              <a:solidFill>
                <a:schemeClr val="bg1"/>
              </a:solidFill>
              <a:latin typeface="Arial" panose="020B0604020202020204" pitchFamily="34" charset="0"/>
              <a:cs typeface="Arial" panose="020B0604020202020204" pitchFamily="34" charset="0"/>
            </a:endParaRPr>
          </a:p>
          <a:p>
            <a:pPr>
              <a:defRPr/>
            </a:pPr>
            <a:r>
              <a:rPr lang="uk-UA" sz="1050" b="1" dirty="0" err="1">
                <a:solidFill>
                  <a:schemeClr val="bg1"/>
                </a:solidFill>
                <a:latin typeface="Arial" panose="020B0604020202020204" pitchFamily="34" charset="0"/>
                <a:cs typeface="Arial" panose="020B0604020202020204" pitchFamily="34" charset="0"/>
              </a:rPr>
              <a:t>Cпеціальність</a:t>
            </a:r>
            <a:r>
              <a:rPr lang="uk-UA" sz="1050" b="1" dirty="0">
                <a:solidFill>
                  <a:schemeClr val="bg1"/>
                </a:solidFill>
                <a:latin typeface="Arial" panose="020B0604020202020204" pitchFamily="34" charset="0"/>
                <a:cs typeface="Arial" panose="020B0604020202020204" pitchFamily="34" charset="0"/>
              </a:rPr>
              <a:t> </a:t>
            </a:r>
            <a:r>
              <a:rPr lang="uk-UA" sz="1050" b="1" u="sng" dirty="0" smtClean="0">
                <a:solidFill>
                  <a:schemeClr val="bg1"/>
                </a:solidFill>
                <a:latin typeface="Arial" panose="020B0604020202020204" pitchFamily="34" charset="0"/>
                <a:cs typeface="Arial" panose="020B0604020202020204" pitchFamily="34" charset="0"/>
              </a:rPr>
              <a:t>__________________________________________________________________________</a:t>
            </a:r>
            <a:endParaRPr lang="uk-UA" sz="1050" b="1" u="sng" dirty="0">
              <a:solidFill>
                <a:schemeClr val="bg1"/>
              </a:solidFill>
              <a:latin typeface="Arial" panose="020B0604020202020204" pitchFamily="34" charset="0"/>
              <a:cs typeface="Arial" panose="020B0604020202020204" pitchFamily="34" charset="0"/>
            </a:endParaRPr>
          </a:p>
          <a:p>
            <a:pPr>
              <a:defRPr/>
            </a:pPr>
            <a:r>
              <a:rPr lang="uk-UA" sz="1050" b="1" u="sng" dirty="0" err="1">
                <a:solidFill>
                  <a:schemeClr val="bg1"/>
                </a:solidFill>
                <a:latin typeface="Arial" panose="020B0604020202020204" pitchFamily="34" charset="0"/>
                <a:cs typeface="Arial" panose="020B0604020202020204" pitchFamily="34" charset="0"/>
              </a:rPr>
              <a:t>Cпеціалізація</a:t>
            </a:r>
            <a:r>
              <a:rPr lang="uk-UA" sz="1050" b="1" u="sng" dirty="0">
                <a:solidFill>
                  <a:schemeClr val="bg1"/>
                </a:solidFill>
                <a:latin typeface="Arial" panose="020B0604020202020204" pitchFamily="34" charset="0"/>
                <a:cs typeface="Arial" panose="020B0604020202020204" pitchFamily="34" charset="0"/>
              </a:rPr>
              <a:t> (за наявності) ________________________________________________________________ </a:t>
            </a:r>
            <a:r>
              <a:rPr lang="uk-UA" sz="1050" b="1" dirty="0">
                <a:solidFill>
                  <a:schemeClr val="bg1"/>
                </a:solidFill>
                <a:latin typeface="Arial" panose="020B0604020202020204" pitchFamily="34" charset="0"/>
                <a:cs typeface="Arial" panose="020B0604020202020204" pitchFamily="34" charset="0"/>
              </a:rPr>
              <a:t> </a:t>
            </a:r>
          </a:p>
          <a:p>
            <a:pPr algn="ctr">
              <a:defRPr/>
            </a:pPr>
            <a:r>
              <a:rPr lang="uk-UA" sz="1050" b="1" dirty="0">
                <a:solidFill>
                  <a:schemeClr val="bg1"/>
                </a:solidFill>
                <a:latin typeface="Arial" panose="020B0604020202020204" pitchFamily="34" charset="0"/>
                <a:cs typeface="Arial" panose="020B0604020202020204" pitchFamily="34" charset="0"/>
              </a:rPr>
              <a:t>Відомості про склад експертної групи та акредитаційну експертизу</a:t>
            </a:r>
            <a:r>
              <a:rPr lang="uk-UA" sz="1050" b="1" i="1" dirty="0">
                <a:solidFill>
                  <a:schemeClr val="bg1"/>
                </a:solidFill>
                <a:latin typeface="Arial" panose="020B0604020202020204" pitchFamily="34" charset="0"/>
                <a:cs typeface="Arial" panose="020B0604020202020204" pitchFamily="34" charset="0"/>
              </a:rPr>
              <a:t> </a:t>
            </a:r>
          </a:p>
          <a:p>
            <a:pPr>
              <a:defRPr/>
            </a:pP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Керівник експертної групи: </a:t>
            </a:r>
            <a:r>
              <a:rPr lang="uk-UA" sz="1050" b="1" u="sng" dirty="0">
                <a:solidFill>
                  <a:schemeClr val="bg1"/>
                </a:solidFill>
                <a:latin typeface="Arial" panose="020B0604020202020204" pitchFamily="34" charset="0"/>
                <a:cs typeface="Arial" panose="020B0604020202020204" pitchFamily="34" charset="0"/>
              </a:rPr>
              <a:t>_____________________________________________________________ _____________________________________________</a:t>
            </a:r>
          </a:p>
          <a:p>
            <a:pPr>
              <a:defRPr/>
            </a:pPr>
            <a:r>
              <a:rPr lang="uk-UA" sz="1050" b="1" dirty="0">
                <a:solidFill>
                  <a:schemeClr val="bg1"/>
                </a:solidFill>
                <a:latin typeface="Arial" panose="020B0604020202020204" pitchFamily="34" charset="0"/>
                <a:cs typeface="Arial" panose="020B0604020202020204" pitchFamily="34" charset="0"/>
              </a:rPr>
              <a:t>Член експертної групи з числа осіб, внесених до Реєстру: </a:t>
            </a:r>
            <a:r>
              <a:rPr lang="uk-UA" sz="1050" b="1" u="sng" dirty="0">
                <a:solidFill>
                  <a:schemeClr val="bg1"/>
                </a:solidFill>
                <a:latin typeface="Arial" panose="020B0604020202020204" pitchFamily="34" charset="0"/>
                <a:cs typeface="Arial" panose="020B0604020202020204" pitchFamily="34" charset="0"/>
              </a:rPr>
              <a:t>_________________________________________________________________________________</a:t>
            </a:r>
          </a:p>
          <a:p>
            <a:pPr>
              <a:defRPr/>
            </a:pPr>
            <a:r>
              <a:rPr lang="uk-UA" sz="1050" b="1" u="sng" dirty="0">
                <a:solidFill>
                  <a:schemeClr val="bg1"/>
                </a:solidFill>
                <a:latin typeface="Arial" panose="020B0604020202020204" pitchFamily="34" charset="0"/>
                <a:cs typeface="Arial" panose="020B0604020202020204" pitchFamily="34" charset="0"/>
              </a:rPr>
              <a:t>Залучений представник роботодавців</a:t>
            </a:r>
            <a:r>
              <a:rPr lang="uk-UA" sz="1050" b="1" i="1" u="sng" dirty="0">
                <a:solidFill>
                  <a:schemeClr val="bg1"/>
                </a:solidFill>
                <a:latin typeface="Arial" panose="020B0604020202020204" pitchFamily="34" charset="0"/>
                <a:cs typeface="Arial" panose="020B0604020202020204" pitchFamily="34" charset="0"/>
              </a:rPr>
              <a:t>  (ПІБ, посада та місце роботи) (за наявності) </a:t>
            </a:r>
            <a:r>
              <a:rPr lang="uk-UA" sz="1050" b="1" u="sng" dirty="0">
                <a:solidFill>
                  <a:schemeClr val="bg1"/>
                </a:solidFill>
                <a:latin typeface="Arial" panose="020B0604020202020204" pitchFamily="34" charset="0"/>
                <a:cs typeface="Arial" panose="020B0604020202020204" pitchFamily="34" charset="0"/>
              </a:rPr>
              <a:t>_______________________________________________________</a:t>
            </a:r>
          </a:p>
          <a:p>
            <a:pPr>
              <a:defRPr/>
            </a:pPr>
            <a:r>
              <a:rPr lang="uk-UA" sz="1050" b="1" dirty="0">
                <a:solidFill>
                  <a:schemeClr val="bg1"/>
                </a:solidFill>
                <a:latin typeface="Arial" panose="020B0604020202020204" pitchFamily="34" charset="0"/>
                <a:cs typeface="Arial" panose="020B0604020202020204" pitchFamily="34" charset="0"/>
              </a:rPr>
              <a:t>Відомості про відповідальну особу з числа представників територіального органу Державної служби якості освіти України: </a:t>
            </a:r>
            <a:r>
              <a:rPr lang="uk-UA" sz="1050" b="1" u="sng" dirty="0">
                <a:solidFill>
                  <a:schemeClr val="bg1"/>
                </a:solidFill>
                <a:latin typeface="Arial" panose="020B0604020202020204" pitchFamily="34" charset="0"/>
                <a:cs typeface="Arial" panose="020B0604020202020204" pitchFamily="34" charset="0"/>
              </a:rPr>
              <a:t>_________________________</a:t>
            </a:r>
          </a:p>
          <a:p>
            <a:pPr>
              <a:defRPr/>
            </a:pPr>
            <a:r>
              <a:rPr lang="uk-UA" sz="1050" b="1" u="sng" dirty="0">
                <a:solidFill>
                  <a:schemeClr val="bg1"/>
                </a:solidFill>
                <a:latin typeface="Arial" panose="020B0604020202020204" pitchFamily="34" charset="0"/>
                <a:cs typeface="Arial" panose="020B0604020202020204" pitchFamily="34" charset="0"/>
              </a:rPr>
              <a:t>__________________________________ ________________________________________________________________________________________________</a:t>
            </a:r>
          </a:p>
          <a:p>
            <a:pPr algn="ctr">
              <a:defRPr/>
            </a:pPr>
            <a:endParaRPr lang="uk-UA" sz="1050" b="1" dirty="0">
              <a:solidFill>
                <a:schemeClr val="bg1"/>
              </a:solidFill>
              <a:latin typeface="Arial" panose="020B0604020202020204" pitchFamily="34" charset="0"/>
              <a:cs typeface="Arial" panose="020B0604020202020204" pitchFamily="34" charset="0"/>
            </a:endParaRPr>
          </a:p>
          <a:p>
            <a:pPr algn="ctr">
              <a:defRPr/>
            </a:pPr>
            <a:r>
              <a:rPr lang="uk-UA" sz="1050" b="1" dirty="0">
                <a:solidFill>
                  <a:schemeClr val="bg1"/>
                </a:solidFill>
                <a:latin typeface="Arial" panose="020B0604020202020204" pitchFamily="34" charset="0"/>
                <a:cs typeface="Arial" panose="020B0604020202020204" pitchFamily="34" charset="0"/>
              </a:rPr>
              <a:t>Посилання на документи, які заклад освіти має оприлюднити на своєму </a:t>
            </a:r>
            <a:r>
              <a:rPr lang="uk-UA" sz="1050" b="1" dirty="0" err="1">
                <a:solidFill>
                  <a:schemeClr val="bg1"/>
                </a:solidFill>
                <a:latin typeface="Arial" panose="020B0604020202020204" pitchFamily="34" charset="0"/>
                <a:cs typeface="Arial" panose="020B0604020202020204" pitchFamily="34" charset="0"/>
              </a:rPr>
              <a:t>вебсайті</a:t>
            </a:r>
            <a:r>
              <a:rPr lang="uk-UA" sz="1050" b="1" dirty="0">
                <a:solidFill>
                  <a:schemeClr val="bg1"/>
                </a:solidFill>
                <a:latin typeface="Arial" panose="020B0604020202020204" pitchFamily="34" charset="0"/>
                <a:cs typeface="Arial" panose="020B0604020202020204" pitchFamily="34" charset="0"/>
              </a:rPr>
              <a:t> </a:t>
            </a:r>
          </a:p>
          <a:p>
            <a:pPr algn="ctr">
              <a:defRPr/>
            </a:pPr>
            <a:r>
              <a:rPr lang="uk-UA" sz="1050" b="1" dirty="0">
                <a:solidFill>
                  <a:schemeClr val="bg1"/>
                </a:solidFill>
                <a:latin typeface="Arial" panose="020B0604020202020204" pitchFamily="34" charset="0"/>
                <a:cs typeface="Arial" panose="020B0604020202020204" pitchFamily="34" charset="0"/>
              </a:rPr>
              <a:t>(</a:t>
            </a:r>
            <a:r>
              <a:rPr lang="uk-UA" sz="1050" b="1" u="sng" dirty="0">
                <a:solidFill>
                  <a:schemeClr val="bg1"/>
                </a:solidFill>
                <a:latin typeface="Arial" panose="020B0604020202020204" pitchFamily="34" charset="0"/>
                <a:cs typeface="Arial" panose="020B0604020202020204" pitchFamily="34" charset="0"/>
              </a:rPr>
              <a:t>розміщуються не пізніше ніж за 5 робочих днів із дня подання до Державної служби якості освіти матеріалів на акредитацію)</a:t>
            </a:r>
          </a:p>
          <a:p>
            <a:pPr>
              <a:defRPr/>
            </a:pP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Відомості про </a:t>
            </a:r>
            <a:r>
              <a:rPr lang="uk-UA" sz="1050" b="1" dirty="0" err="1">
                <a:solidFill>
                  <a:schemeClr val="bg1"/>
                </a:solidFill>
                <a:latin typeface="Arial" panose="020B0604020202020204" pitchFamily="34" charset="0"/>
                <a:cs typeface="Arial" panose="020B0604020202020204" pitchFamily="34" charset="0"/>
              </a:rPr>
              <a:t>самооцінювання</a:t>
            </a:r>
            <a:r>
              <a:rPr lang="uk-UA" sz="1050" b="1" dirty="0">
                <a:solidFill>
                  <a:schemeClr val="bg1"/>
                </a:solidFill>
                <a:latin typeface="Arial" panose="020B0604020202020204" pitchFamily="34" charset="0"/>
                <a:cs typeface="Arial" panose="020B0604020202020204" pitchFamily="34" charset="0"/>
              </a:rPr>
              <a:t> ОПП: </a:t>
            </a:r>
            <a:r>
              <a:rPr lang="uk-UA" sz="1050" b="1" u="sng" dirty="0">
                <a:solidFill>
                  <a:schemeClr val="bg1"/>
                </a:solidFill>
                <a:latin typeface="Arial" panose="020B0604020202020204" pitchFamily="34" charset="0"/>
                <a:cs typeface="Arial" panose="020B0604020202020204" pitchFamily="34" charset="0"/>
              </a:rPr>
              <a:t>________________________________________________________________ __________________________________</a:t>
            </a:r>
            <a:endParaRPr lang="uk-UA" sz="1050" b="1" dirty="0">
              <a:solidFill>
                <a:schemeClr val="bg1"/>
              </a:solidFill>
              <a:latin typeface="Arial" panose="020B0604020202020204" pitchFamily="34" charset="0"/>
              <a:cs typeface="Arial" panose="020B0604020202020204" pitchFamily="34" charset="0"/>
            </a:endParaRPr>
          </a:p>
          <a:p>
            <a:pPr>
              <a:defRPr/>
            </a:pP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Керівник експертної групи </a:t>
            </a:r>
            <a:r>
              <a:rPr lang="uk-UA" sz="1050" b="1" i="1" dirty="0">
                <a:solidFill>
                  <a:schemeClr val="bg1"/>
                </a:solidFill>
                <a:latin typeface="Arial" panose="020B0604020202020204" pitchFamily="34" charset="0"/>
                <a:cs typeface="Arial" panose="020B0604020202020204" pitchFamily="34" charset="0"/>
              </a:rPr>
              <a:t>(ПІБ, посада, електронний підпис)</a:t>
            </a:r>
            <a:endParaRPr lang="uk-UA" sz="1050" b="1" dirty="0">
              <a:solidFill>
                <a:schemeClr val="bg1"/>
              </a:solidFill>
              <a:latin typeface="Arial" panose="020B0604020202020204" pitchFamily="34" charset="0"/>
              <a:cs typeface="Arial" panose="020B0604020202020204" pitchFamily="34" charset="0"/>
            </a:endParaRPr>
          </a:p>
          <a:p>
            <a:pPr>
              <a:defRPr/>
            </a:pPr>
            <a:r>
              <a:rPr lang="uk-UA" sz="1050" b="1" dirty="0">
                <a:solidFill>
                  <a:schemeClr val="bg1"/>
                </a:solidFill>
                <a:latin typeface="Arial" panose="020B0604020202020204" pitchFamily="34" charset="0"/>
                <a:cs typeface="Arial" panose="020B0604020202020204" pitchFamily="34" charset="0"/>
              </a:rPr>
              <a:t> </a:t>
            </a:r>
          </a:p>
          <a:p>
            <a:pPr>
              <a:defRPr/>
            </a:pPr>
            <a:r>
              <a:rPr lang="uk-UA" sz="1050" b="1" dirty="0">
                <a:solidFill>
                  <a:schemeClr val="bg1"/>
                </a:solidFill>
                <a:latin typeface="Arial" panose="020B0604020202020204" pitchFamily="34" charset="0"/>
                <a:cs typeface="Arial" panose="020B0604020202020204" pitchFamily="34" charset="0"/>
              </a:rPr>
              <a:t>Члени експертної групи</a:t>
            </a:r>
            <a:r>
              <a:rPr lang="uk-UA" sz="1050" b="1" i="1" dirty="0">
                <a:solidFill>
                  <a:schemeClr val="bg1"/>
                </a:solidFill>
                <a:latin typeface="Arial" panose="020B0604020202020204" pitchFamily="34" charset="0"/>
                <a:cs typeface="Arial" panose="020B0604020202020204" pitchFamily="34" charset="0"/>
              </a:rPr>
              <a:t> (ПІБ, посада, електронний підпис)</a:t>
            </a:r>
          </a:p>
          <a:p>
            <a:pPr>
              <a:defRPr/>
            </a:pPr>
            <a:r>
              <a:rPr lang="uk-UA" sz="1050" b="1" dirty="0">
                <a:solidFill>
                  <a:schemeClr val="bg1"/>
                </a:solidFill>
                <a:latin typeface="Arial" panose="020B0604020202020204" pitchFamily="34" charset="0"/>
                <a:cs typeface="Arial" panose="020B0604020202020204" pitchFamily="34" charset="0"/>
              </a:rPr>
              <a:t> </a:t>
            </a:r>
          </a:p>
        </p:txBody>
      </p:sp>
      <p:pic>
        <p:nvPicPr>
          <p:cNvPr id="17" name="Рисунок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38" y="2767646"/>
            <a:ext cx="3098798" cy="2100264"/>
          </a:xfrm>
          <a:prstGeom prst="rect">
            <a:avLst/>
          </a:prstGeom>
        </p:spPr>
      </p:pic>
    </p:spTree>
    <p:extLst>
      <p:ext uri="{BB962C8B-B14F-4D97-AF65-F5344CB8AC3E}">
        <p14:creationId xmlns:p14="http://schemas.microsoft.com/office/powerpoint/2010/main" val="30209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136524"/>
            <a:ext cx="10363200" cy="6721476"/>
          </a:xfrm>
        </p:spPr>
        <p:txBody>
          <a:bodyPr rtlCol="0">
            <a:normAutofit/>
          </a:bodyPr>
          <a:lstStyle/>
          <a:p>
            <a:pPr algn="ctr">
              <a:defRPr/>
            </a:pPr>
            <a:r>
              <a:rPr lang="uk-UA" b="1" i="1" dirty="0">
                <a:solidFill>
                  <a:schemeClr val="tx1"/>
                </a:solidFill>
              </a:rPr>
              <a:t>Примітка:</a:t>
            </a:r>
            <a:r>
              <a:rPr lang="uk-UA" dirty="0">
                <a:solidFill>
                  <a:schemeClr val="tx1"/>
                </a:solidFill>
              </a:rPr>
              <a:t> оцінюється окремо кожен із семи критеріїв</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Заголовок 1"/>
          <p:cNvSpPr txBox="1">
            <a:spLocks/>
          </p:cNvSpPr>
          <p:nvPr/>
        </p:nvSpPr>
        <p:spPr>
          <a:xfrm>
            <a:off x="134938" y="184150"/>
            <a:ext cx="12192000" cy="66738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uk-UA" b="1"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flipV="1">
            <a:off x="2185195" y="6857999"/>
            <a:ext cx="974010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900" b="1" dirty="0"/>
              <a:t>ЗВІТ ПРО РЕЗУЛЬТАТИ АКРЕДИТАЦІЙНОЇ ЕКСПЕРТИЗИ </a:t>
            </a:r>
            <a:r>
              <a:rPr lang="uk-UA" sz="900" b="1" dirty="0" err="1" smtClean="0"/>
              <a:t>нн</a:t>
            </a:r>
            <a:endParaRPr lang="uk-UA" sz="900" dirty="0"/>
          </a:p>
        </p:txBody>
      </p:sp>
      <p:sp>
        <p:nvSpPr>
          <p:cNvPr id="14" name="Прямоугольник 13"/>
          <p:cNvSpPr/>
          <p:nvPr/>
        </p:nvSpPr>
        <p:spPr>
          <a:xfrm>
            <a:off x="1" y="138112"/>
            <a:ext cx="6883400" cy="975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rgbClr val="C00000"/>
                </a:solidFill>
                <a:latin typeface="Cambria Math" panose="02040503050406030204" pitchFamily="18" charset="0"/>
                <a:ea typeface="Cambria Math" panose="02040503050406030204" pitchFamily="18" charset="0"/>
              </a:rPr>
              <a:t>Орієнтовна структура звіту про результати </a:t>
            </a:r>
            <a:r>
              <a:rPr lang="uk-UA" sz="2400" b="1" dirty="0" err="1" smtClean="0">
                <a:solidFill>
                  <a:srgbClr val="C00000"/>
                </a:solidFill>
                <a:latin typeface="Cambria Math" panose="02040503050406030204" pitchFamily="18" charset="0"/>
                <a:ea typeface="Cambria Math" panose="02040503050406030204" pitchFamily="18" charset="0"/>
              </a:rPr>
              <a:t>акредитаційноїекспертизи</a:t>
            </a:r>
            <a:r>
              <a:rPr lang="uk-UA" sz="2400" b="1" dirty="0" smtClean="0">
                <a:solidFill>
                  <a:srgbClr val="C00000"/>
                </a:solidFill>
                <a:latin typeface="Cambria Math" panose="02040503050406030204" pitchFamily="18" charset="0"/>
                <a:ea typeface="Cambria Math" panose="02040503050406030204" pitchFamily="18" charset="0"/>
              </a:rPr>
              <a:t> (продовження)</a:t>
            </a:r>
            <a:endParaRPr lang="en-US" sz="2400" dirty="0">
              <a:solidFill>
                <a:srgbClr val="C00000"/>
              </a:solidFill>
              <a:latin typeface="Cambria Math" panose="02040503050406030204" pitchFamily="18" charset="0"/>
              <a:ea typeface="Cambria Math" panose="020405030504060302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48241130"/>
              </p:ext>
            </p:extLst>
          </p:nvPr>
        </p:nvGraphicFramePr>
        <p:xfrm>
          <a:off x="134938" y="1257300"/>
          <a:ext cx="6557963" cy="3786668"/>
        </p:xfrm>
        <a:graphic>
          <a:graphicData uri="http://schemas.openxmlformats.org/drawingml/2006/table">
            <a:tbl>
              <a:tblPr/>
              <a:tblGrid>
                <a:gridCol w="465888">
                  <a:extLst>
                    <a:ext uri="{9D8B030D-6E8A-4147-A177-3AD203B41FA5}">
                      <a16:colId xmlns:a16="http://schemas.microsoft.com/office/drawing/2014/main" val="764816438"/>
                    </a:ext>
                  </a:extLst>
                </a:gridCol>
                <a:gridCol w="3914024">
                  <a:extLst>
                    <a:ext uri="{9D8B030D-6E8A-4147-A177-3AD203B41FA5}">
                      <a16:colId xmlns:a16="http://schemas.microsoft.com/office/drawing/2014/main" val="1347277167"/>
                    </a:ext>
                  </a:extLst>
                </a:gridCol>
                <a:gridCol w="762820">
                  <a:extLst>
                    <a:ext uri="{9D8B030D-6E8A-4147-A177-3AD203B41FA5}">
                      <a16:colId xmlns:a16="http://schemas.microsoft.com/office/drawing/2014/main" val="589704693"/>
                    </a:ext>
                  </a:extLst>
                </a:gridCol>
                <a:gridCol w="1415231">
                  <a:extLst>
                    <a:ext uri="{9D8B030D-6E8A-4147-A177-3AD203B41FA5}">
                      <a16:colId xmlns:a16="http://schemas.microsoft.com/office/drawing/2014/main" val="24469122"/>
                    </a:ext>
                  </a:extLst>
                </a:gridCol>
              </a:tblGrid>
              <a:tr h="1124205">
                <a:tc gridSpan="4">
                  <a:txBody>
                    <a:bodyPr/>
                    <a:lstStyle/>
                    <a:p>
                      <a:r>
                        <a:rPr lang="uk-UA" sz="1400" b="1" kern="1200" dirty="0">
                          <a:solidFill>
                            <a:schemeClr val="tx1"/>
                          </a:solidFill>
                          <a:latin typeface="Arial Black" panose="020B0A04020102020204" pitchFamily="34" charset="0"/>
                          <a:ea typeface="+mn-ea"/>
                          <a:cs typeface="+mn-cs"/>
                        </a:rPr>
                        <a:t>Критерій 1. </a:t>
                      </a:r>
                      <a:r>
                        <a:rPr lang="uk-UA" sz="1400" b="1" kern="1200" dirty="0">
                          <a:solidFill>
                            <a:schemeClr val="tx1"/>
                          </a:solidFill>
                          <a:latin typeface="+mn-lt"/>
                          <a:ea typeface="+mn-ea"/>
                          <a:cs typeface="+mn-cs"/>
                        </a:rPr>
                        <a:t>Структура та зміст освітньо-професійної програми</a:t>
                      </a:r>
                    </a:p>
                    <a:p>
                      <a:r>
                        <a:rPr lang="uk-UA" sz="1400" b="1" kern="1200" dirty="0">
                          <a:solidFill>
                            <a:schemeClr val="tx1"/>
                          </a:solidFill>
                          <a:latin typeface="+mn-lt"/>
                          <a:ea typeface="+mn-ea"/>
                          <a:cs typeface="+mn-cs"/>
                        </a:rPr>
                        <a:t>К1.1. Освітньо-професійна програма має чітко сформульовані цілі, які відповідають місії та стратегії закладу освіти та визначаються з урахуванням позицій та потреб заінтересованих сторін, тенденцій розвитку спеціальності, ринку праці.</a:t>
                      </a:r>
                      <a:endParaRPr kumimoji="0" lang="uk-UA" sz="1400" b="1" i="0" u="none" strike="noStrike" cap="none" normalizeH="0" baseline="0" dirty="0">
                        <a:ln>
                          <a:noFill/>
                        </a:ln>
                        <a:solidFill>
                          <a:schemeClr val="tx1"/>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800" b="1" i="0" u="none" strike="noStrike" cap="none" normalizeH="0" baseline="0" dirty="0">
                        <a:ln>
                          <a:noFill/>
                        </a:ln>
                        <a:solidFill>
                          <a:srgbClr val="FFFFFF"/>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800" b="1" i="0" u="none" strike="noStrike" cap="none" normalizeH="0" baseline="0" dirty="0">
                        <a:ln>
                          <a:noFill/>
                        </a:ln>
                        <a:solidFill>
                          <a:srgbClr val="FFFFFF"/>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800" b="1" i="0" u="none" strike="noStrike" cap="none" normalizeH="0" baseline="0" dirty="0">
                        <a:ln>
                          <a:noFill/>
                        </a:ln>
                        <a:solidFill>
                          <a:srgbClr val="FFFFFF"/>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990512835"/>
                  </a:ext>
                </a:extLst>
              </a:tr>
              <a:tr h="971037">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uk-UA" sz="1600" b="1" i="0" u="none" strike="noStrike" cap="none" normalizeH="0" baseline="0" dirty="0" smtClean="0">
                        <a:ln>
                          <a:noFill/>
                        </a:ln>
                        <a:solidFill>
                          <a:schemeClr val="bg1">
                            <a:lumMod val="95000"/>
                            <a:lumOff val="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pPr>
                      <a:r>
                        <a:rPr kumimoji="0" lang="uk-UA" sz="1600" b="1" i="0" u="none" strike="noStrike" cap="none" normalizeH="0" baseline="0" dirty="0" smtClean="0">
                          <a:ln>
                            <a:noFill/>
                          </a:ln>
                          <a:solidFill>
                            <a:schemeClr val="bg1">
                              <a:lumMod val="95000"/>
                              <a:lumOff val="5000"/>
                            </a:schemeClr>
                          </a:solidFill>
                          <a:effectLst/>
                          <a:latin typeface="Times New Roman" pitchFamily="18" charset="0"/>
                          <a:cs typeface="Times New Roman" pitchFamily="18" charset="0"/>
                        </a:rPr>
                        <a:t>№ </a:t>
                      </a:r>
                      <a:r>
                        <a:rPr kumimoji="0" lang="uk-UA" sz="1600" b="1" i="0"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з/п</a:t>
                      </a:r>
                      <a:endParaRPr kumimoji="0" lang="uk-UA" sz="1600" b="1" i="0" u="none" strike="noStrike" cap="none" normalizeH="0" baseline="0" dirty="0">
                        <a:ln>
                          <a:noFill/>
                        </a:ln>
                        <a:solidFill>
                          <a:schemeClr val="bg1">
                            <a:lumMod val="95000"/>
                            <a:lumOff val="5000"/>
                          </a:schemeClr>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uk-UA" sz="1600" b="1" i="0" u="none" strike="noStrike" cap="none" normalizeH="0" baseline="0" dirty="0" smtClean="0">
                        <a:ln>
                          <a:noFill/>
                        </a:ln>
                        <a:solidFill>
                          <a:schemeClr val="bg1">
                            <a:lumMod val="95000"/>
                            <a:lumOff val="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pPr>
                      <a:r>
                        <a:rPr kumimoji="0" lang="uk-UA" sz="1600" b="1" i="0" u="none" strike="noStrike" cap="none" normalizeH="0" baseline="0" dirty="0" smtClean="0">
                          <a:ln>
                            <a:noFill/>
                          </a:ln>
                          <a:solidFill>
                            <a:schemeClr val="bg1">
                              <a:lumMod val="95000"/>
                              <a:lumOff val="5000"/>
                            </a:schemeClr>
                          </a:solidFill>
                          <a:effectLst/>
                          <a:latin typeface="Times New Roman" pitchFamily="18" charset="0"/>
                          <a:cs typeface="Times New Roman" pitchFamily="18" charset="0"/>
                        </a:rPr>
                        <a:t>Уточнювальні </a:t>
                      </a:r>
                      <a:r>
                        <a:rPr kumimoji="0" lang="uk-UA" sz="1600" b="1" i="0" u="none" strike="noStrike" cap="none" normalizeH="0" baseline="0" dirty="0">
                          <a:ln>
                            <a:noFill/>
                          </a:ln>
                          <a:solidFill>
                            <a:schemeClr val="bg1">
                              <a:lumMod val="95000"/>
                              <a:lumOff val="5000"/>
                            </a:schemeClr>
                          </a:solidFill>
                          <a:effectLst/>
                          <a:latin typeface="Times New Roman" pitchFamily="18" charset="0"/>
                          <a:cs typeface="Times New Roman" pitchFamily="18" charset="0"/>
                        </a:rPr>
                        <a:t>запитання</a:t>
                      </a:r>
                      <a:endParaRPr kumimoji="0" lang="uk-UA" sz="1600" b="1" i="0" u="none" strike="noStrike" cap="none" normalizeH="0" baseline="0" dirty="0">
                        <a:ln>
                          <a:noFill/>
                        </a:ln>
                        <a:solidFill>
                          <a:schemeClr val="bg1">
                            <a:lumMod val="95000"/>
                            <a:lumOff val="5000"/>
                          </a:schemeClr>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schemeClr>
                    </a:solidFill>
                  </a:tcPr>
                </a:tc>
                <a:tc>
                  <a:txBody>
                    <a:bodyPr/>
                    <a:lstStyle/>
                    <a:p>
                      <a:endParaRPr lang="en-US" dirty="0"/>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schemeClr>
                    </a:solidFill>
                  </a:tcPr>
                </a:tc>
                <a:tc>
                  <a:txBody>
                    <a:bodyPr/>
                    <a:lstStyle/>
                    <a:p>
                      <a:endParaRPr lang="en-US" dirty="0"/>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49495185"/>
                  </a:ext>
                </a:extLst>
              </a:tr>
              <a:tr h="37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dirty="0">
                          <a:ln>
                            <a:noFill/>
                          </a:ln>
                          <a:solidFill>
                            <a:srgbClr val="000000"/>
                          </a:solidFill>
                          <a:effectLst/>
                          <a:latin typeface="Times New Roman" pitchFamily="18" charset="0"/>
                          <a:cs typeface="Times New Roman" pitchFamily="18" charset="0"/>
                        </a:rPr>
                        <a:t>1</a:t>
                      </a:r>
                      <a:endParaRPr kumimoji="0" lang="uk-UA" sz="1100" b="0" i="0" u="none" strike="noStrike" cap="none" normalizeH="0" baseline="0" dirty="0">
                        <a:ln>
                          <a:noFill/>
                        </a:ln>
                        <a:solidFill>
                          <a:srgbClr val="000000"/>
                        </a:solidFill>
                        <a:effectLst/>
                        <a:latin typeface="Calibri" pitchFamily="34" charset="0"/>
                        <a:cs typeface="Calibri" pitchFamily="34" charset="0"/>
                      </a:endParaRPr>
                    </a:p>
                  </a:txBody>
                  <a:tcPr marL="67424" marR="6742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uk-UA" sz="1100" b="0" i="0" u="none" strike="noStrike" cap="none" normalizeH="0" baseline="0" dirty="0">
                        <a:ln>
                          <a:noFill/>
                        </a:ln>
                        <a:solidFill>
                          <a:srgbClr val="000000"/>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endParaRPr lang="en-US" dirty="0"/>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extLst>
                  <a:ext uri="{0D108BD9-81ED-4DB2-BD59-A6C34878D82A}">
                    <a16:rowId xmlns:a16="http://schemas.microsoft.com/office/drawing/2014/main" val="2182258250"/>
                  </a:ext>
                </a:extLst>
              </a:tr>
              <a:tr h="37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a:ln>
                            <a:noFill/>
                          </a:ln>
                          <a:solidFill>
                            <a:srgbClr val="000000"/>
                          </a:solidFill>
                          <a:effectLst/>
                          <a:latin typeface="Times New Roman" pitchFamily="18" charset="0"/>
                          <a:cs typeface="Times New Roman" pitchFamily="18" charset="0"/>
                        </a:rPr>
                        <a:t>2</a:t>
                      </a:r>
                      <a:endParaRPr kumimoji="0" lang="uk-UA" sz="1100" b="0" i="0" u="none" strike="noStrike" cap="none" normalizeH="0" baseline="0">
                        <a:ln>
                          <a:noFill/>
                        </a:ln>
                        <a:solidFill>
                          <a:srgbClr val="000000"/>
                        </a:solidFill>
                        <a:effectLst/>
                        <a:latin typeface="Calibri" pitchFamily="34" charset="0"/>
                        <a:cs typeface="Calibri" pitchFamily="34" charset="0"/>
                      </a:endParaRPr>
                    </a:p>
                  </a:txBody>
                  <a:tcPr marL="67424" marR="6742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uk-UA" sz="1100" b="0" i="0" u="none" strike="noStrike" cap="none" normalizeH="0" baseline="0" dirty="0">
                        <a:ln>
                          <a:noFill/>
                        </a:ln>
                        <a:solidFill>
                          <a:srgbClr val="000000"/>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extLst>
                  <a:ext uri="{0D108BD9-81ED-4DB2-BD59-A6C34878D82A}">
                    <a16:rowId xmlns:a16="http://schemas.microsoft.com/office/drawing/2014/main" val="2613523269"/>
                  </a:ext>
                </a:extLst>
              </a:tr>
              <a:tr h="37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a:ln>
                            <a:noFill/>
                          </a:ln>
                          <a:solidFill>
                            <a:srgbClr val="000000"/>
                          </a:solidFill>
                          <a:effectLst/>
                          <a:latin typeface="Times New Roman" pitchFamily="18" charset="0"/>
                          <a:cs typeface="Times New Roman" pitchFamily="18" charset="0"/>
                        </a:rPr>
                        <a:t>3</a:t>
                      </a:r>
                      <a:endParaRPr kumimoji="0" lang="uk-UA" sz="1100" b="0" i="0" u="none" strike="noStrike" cap="none" normalizeH="0" baseline="0">
                        <a:ln>
                          <a:noFill/>
                        </a:ln>
                        <a:solidFill>
                          <a:srgbClr val="000000"/>
                        </a:solidFill>
                        <a:effectLst/>
                        <a:latin typeface="Calibri" pitchFamily="34" charset="0"/>
                        <a:cs typeface="Calibri" pitchFamily="34" charset="0"/>
                      </a:endParaRPr>
                    </a:p>
                  </a:txBody>
                  <a:tcPr marL="67424" marR="6742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endParaRPr kumimoji="0" lang="uk-UA" sz="1100" b="0" i="0" u="none" strike="noStrike" cap="none" normalizeH="0" baseline="0" dirty="0">
                        <a:ln>
                          <a:noFill/>
                        </a:ln>
                        <a:solidFill>
                          <a:srgbClr val="000000"/>
                        </a:solidFill>
                        <a:effectLst/>
                        <a:latin typeface="Calibri" pitchFamily="34" charset="0"/>
                        <a:cs typeface="Calibri" pitchFamily="34" charset="0"/>
                      </a:endParaRP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3"/>
                    </a:solidFill>
                  </a:tcPr>
                </a:tc>
                <a:extLst>
                  <a:ext uri="{0D108BD9-81ED-4DB2-BD59-A6C34878D82A}">
                    <a16:rowId xmlns:a16="http://schemas.microsoft.com/office/drawing/2014/main" val="4066155211"/>
                  </a:ext>
                </a:extLst>
              </a:tr>
              <a:tr h="56581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100" b="0" i="0" u="none" strike="noStrike" cap="none" normalizeH="0" baseline="0" dirty="0">
                        <a:ln>
                          <a:noFill/>
                        </a:ln>
                        <a:solidFill>
                          <a:srgbClr val="000000"/>
                        </a:solidFill>
                        <a:effectLst/>
                        <a:latin typeface="Calibri" pitchFamily="34" charset="0"/>
                        <a:cs typeface="Calibri" pitchFamily="34" charset="0"/>
                      </a:endParaRPr>
                    </a:p>
                  </a:txBody>
                  <a:tcPr marL="67424" marR="6742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uk-UA" sz="1100" b="0" i="0" u="none" strike="noStrike" cap="none" normalizeH="0" baseline="0" dirty="0">
                          <a:ln>
                            <a:noFill/>
                          </a:ln>
                          <a:solidFill>
                            <a:srgbClr val="000000"/>
                          </a:solidFill>
                          <a:effectLst/>
                          <a:latin typeface="Calibri" pitchFamily="34" charset="0"/>
                          <a:cs typeface="Calibri" pitchFamily="34" charset="0"/>
                        </a:rPr>
                        <a:t>…</a:t>
                      </a:r>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endParaRPr lang="en-US"/>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tc>
                  <a:txBody>
                    <a:bodyPr/>
                    <a:lstStyle/>
                    <a:p>
                      <a:endParaRPr lang="en-US" dirty="0"/>
                    </a:p>
                  </a:txBody>
                  <a:tcPr marL="67424" marR="6742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F1"/>
                    </a:solidFill>
                  </a:tcPr>
                </a:tc>
                <a:extLst>
                  <a:ext uri="{0D108BD9-81ED-4DB2-BD59-A6C34878D82A}">
                    <a16:rowId xmlns:a16="http://schemas.microsoft.com/office/drawing/2014/main" val="122418505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52504923"/>
              </p:ext>
            </p:extLst>
          </p:nvPr>
        </p:nvGraphicFramePr>
        <p:xfrm>
          <a:off x="134939" y="5043968"/>
          <a:ext cx="6557962" cy="1369532"/>
        </p:xfrm>
        <a:graphic>
          <a:graphicData uri="http://schemas.openxmlformats.org/drawingml/2006/table">
            <a:tbl>
              <a:tblPr/>
              <a:tblGrid>
                <a:gridCol w="1442731">
                  <a:extLst>
                    <a:ext uri="{9D8B030D-6E8A-4147-A177-3AD203B41FA5}">
                      <a16:colId xmlns:a16="http://schemas.microsoft.com/office/drawing/2014/main" val="1472796280"/>
                    </a:ext>
                  </a:extLst>
                </a:gridCol>
                <a:gridCol w="1645082">
                  <a:extLst>
                    <a:ext uri="{9D8B030D-6E8A-4147-A177-3AD203B41FA5}">
                      <a16:colId xmlns:a16="http://schemas.microsoft.com/office/drawing/2014/main" val="1378519442"/>
                    </a:ext>
                  </a:extLst>
                </a:gridCol>
                <a:gridCol w="3470149">
                  <a:extLst>
                    <a:ext uri="{9D8B030D-6E8A-4147-A177-3AD203B41FA5}">
                      <a16:colId xmlns:a16="http://schemas.microsoft.com/office/drawing/2014/main" val="547229575"/>
                    </a:ext>
                  </a:extLst>
                </a:gridCol>
              </a:tblGrid>
              <a:tr h="76149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0"/>
                        </a:spcAft>
                        <a:buClrTx/>
                        <a:buSzTx/>
                        <a:buFontTx/>
                        <a:buNone/>
                        <a:tabLst/>
                      </a:pPr>
                      <a:r>
                        <a:rPr kumimoji="0" lang="uk-UA" altLang="uk-UA"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Шифр </a:t>
                      </a:r>
                      <a:r>
                        <a:rPr kumimoji="0" lang="uk-UA" altLang="uk-UA" sz="12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підкритерію</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0"/>
                        </a:spcAft>
                        <a:buClrTx/>
                        <a:buSzTx/>
                        <a:buFontTx/>
                        <a:buNone/>
                        <a:tabLst/>
                      </a:pPr>
                      <a:r>
                        <a:rPr kumimoji="0" lang="uk-UA" altLang="uk-UA"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Загальна оцінка </a:t>
                      </a:r>
                      <a:r>
                        <a:rPr kumimoji="0" lang="uk-UA" altLang="uk-UA" sz="12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підкритерію</a:t>
                      </a:r>
                      <a:r>
                        <a:rPr kumimoji="0" lang="uk-UA" altLang="uk-UA"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0"/>
                        </a:spcAft>
                        <a:buClrTx/>
                        <a:buSzTx/>
                        <a:buFontTx/>
                        <a:buNone/>
                        <a:tabLst/>
                      </a:pPr>
                      <a:r>
                        <a:rPr kumimoji="0" lang="uk-UA" altLang="uk-UA" sz="1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(від «1» до «3»)</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0"/>
                        </a:spcAft>
                        <a:buClrTx/>
                        <a:buSzTx/>
                        <a:buFontTx/>
                        <a:buNone/>
                        <a:tabLst/>
                      </a:pPr>
                      <a:r>
                        <a:rPr kumimoji="0" lang="uk-UA" altLang="uk-UA"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Зауваження </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0"/>
                        </a:spcAft>
                        <a:buClrTx/>
                        <a:buSzTx/>
                        <a:buFontTx/>
                        <a:buNone/>
                        <a:tabLst/>
                      </a:pPr>
                      <a:r>
                        <a:rPr kumimoji="0" lang="uk-UA" altLang="uk-UA" sz="1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(якщо </a:t>
                      </a:r>
                      <a:r>
                        <a:rPr kumimoji="0" lang="uk-UA" altLang="uk-UA" sz="1200" b="1"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підкритерій</a:t>
                      </a:r>
                      <a:r>
                        <a:rPr kumimoji="0" lang="uk-UA" altLang="uk-UA" sz="1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оцінений на «2» чи «1»)</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291137594"/>
                  </a:ext>
                </a:extLst>
              </a:tr>
              <a:tr h="25383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altLang="uk-UA" sz="1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К1.1</a:t>
                      </a:r>
                      <a:endParaRPr kumimoji="0" lang="uk-UA" altLang="uk-UA"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altLang="uk-U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altLang="uk-U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60082926"/>
                  </a:ext>
                </a:extLst>
              </a:tr>
              <a:tr h="354201">
                <a:tc gridSpan="3">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altLang="uk-U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8" marR="685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319114567"/>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896533153"/>
              </p:ext>
            </p:extLst>
          </p:nvPr>
        </p:nvGraphicFramePr>
        <p:xfrm>
          <a:off x="6883400" y="1257301"/>
          <a:ext cx="5041900" cy="5156196"/>
        </p:xfrm>
        <a:graphic>
          <a:graphicData uri="http://schemas.openxmlformats.org/drawingml/2006/table">
            <a:tbl>
              <a:tblPr/>
              <a:tblGrid>
                <a:gridCol w="1399087">
                  <a:extLst>
                    <a:ext uri="{9D8B030D-6E8A-4147-A177-3AD203B41FA5}">
                      <a16:colId xmlns:a16="http://schemas.microsoft.com/office/drawing/2014/main" val="1620391596"/>
                    </a:ext>
                  </a:extLst>
                </a:gridCol>
                <a:gridCol w="1857884">
                  <a:extLst>
                    <a:ext uri="{9D8B030D-6E8A-4147-A177-3AD203B41FA5}">
                      <a16:colId xmlns:a16="http://schemas.microsoft.com/office/drawing/2014/main" val="3061242010"/>
                    </a:ext>
                  </a:extLst>
                </a:gridCol>
                <a:gridCol w="802487">
                  <a:extLst>
                    <a:ext uri="{9D8B030D-6E8A-4147-A177-3AD203B41FA5}">
                      <a16:colId xmlns:a16="http://schemas.microsoft.com/office/drawing/2014/main" val="137669934"/>
                    </a:ext>
                  </a:extLst>
                </a:gridCol>
                <a:gridCol w="982442">
                  <a:extLst>
                    <a:ext uri="{9D8B030D-6E8A-4147-A177-3AD203B41FA5}">
                      <a16:colId xmlns:a16="http://schemas.microsoft.com/office/drawing/2014/main" val="1808052685"/>
                    </a:ext>
                  </a:extLst>
                </a:gridCol>
              </a:tblGrid>
              <a:tr h="13565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Максимально можлива кількість балів за критерієм</a:t>
                      </a:r>
                      <a:endParaRPr kumimoji="0" lang="uk-U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Набрана кількість балів за критерієм</a:t>
                      </a:r>
                      <a:endParaRPr kumimoji="0" lang="uk-U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338574655"/>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1</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3210338182"/>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2</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103600627"/>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3</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2157180880"/>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4</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4183115255"/>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5</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3418823518"/>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6</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2714835146"/>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0" i="0" u="none" strike="noStrike" cap="none" normalizeH="0" baseline="0" dirty="0">
                          <a:ln>
                            <a:noFill/>
                          </a:ln>
                          <a:solidFill>
                            <a:schemeClr val="bg1"/>
                          </a:solidFill>
                          <a:effectLst/>
                          <a:latin typeface="Arial Black" panose="020B0A04020102020204" pitchFamily="34" charset="0"/>
                          <a:cs typeface="Times New Roman" pitchFamily="18" charset="0"/>
                        </a:rPr>
                        <a:t>Критерій 7</a:t>
                      </a:r>
                      <a:endParaRPr kumimoji="0" lang="uk-UA" sz="1400" b="0"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uk-UA"/>
                    </a:p>
                  </a:txBody>
                  <a:tcPr/>
                </a:tc>
                <a:extLst>
                  <a:ext uri="{0D108BD9-81ED-4DB2-BD59-A6C34878D82A}">
                    <a16:rowId xmlns:a16="http://schemas.microsoft.com/office/drawing/2014/main" val="4042196665"/>
                  </a:ext>
                </a:extLst>
              </a:tr>
              <a:tr h="47496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a:ln>
                            <a:noFill/>
                          </a:ln>
                          <a:solidFill>
                            <a:schemeClr val="bg1"/>
                          </a:solidFill>
                          <a:effectLst/>
                          <a:latin typeface="Arial Black" panose="020B0A04020102020204" pitchFamily="34" charset="0"/>
                          <a:cs typeface="Times New Roman" pitchFamily="18" charset="0"/>
                        </a:rPr>
                        <a:t>Всього</a:t>
                      </a:r>
                      <a:endParaRPr kumimoji="0" lang="uk-UA" sz="1400" b="1" i="0" u="none" strike="noStrike" cap="none" normalizeH="0" baseline="0" dirty="0">
                        <a:ln>
                          <a:noFill/>
                        </a:ln>
                        <a:solidFill>
                          <a:schemeClr val="bg1"/>
                        </a:solidFill>
                        <a:effectLst/>
                        <a:latin typeface="Arial Black" panose="020B0A04020102020204"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uk-UA" sz="1400" b="1" i="0" u="none" strike="noStrike" cap="none" normalizeH="0" baseline="0" dirty="0">
                        <a:ln>
                          <a:noFill/>
                        </a:ln>
                        <a:solidFill>
                          <a:schemeClr val="tx1"/>
                        </a:solidFill>
                        <a:effectLst/>
                        <a:latin typeface="Times New Roman" pitchFamily="18"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uk-UA" sz="1400" b="1" i="0" u="none" strike="noStrike" cap="none" normalizeH="0" baseline="0" dirty="0">
                          <a:ln>
                            <a:noFill/>
                          </a:ln>
                          <a:solidFill>
                            <a:schemeClr val="tx1"/>
                          </a:solidFill>
                          <a:effectLst/>
                          <a:latin typeface="Times New Roman" pitchFamily="18" charset="0"/>
                          <a:cs typeface="Times New Roman" pitchFamily="18" charset="0"/>
                        </a:rPr>
                        <a:t>      %     </a:t>
                      </a:r>
                      <a:endParaRPr kumimoji="0" lang="uk-UA"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5471" marR="554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2122202686"/>
                  </a:ext>
                </a:extLst>
              </a:tr>
            </a:tbl>
          </a:graphicData>
        </a:graphic>
      </p:graphicFrame>
      <p:sp>
        <p:nvSpPr>
          <p:cNvPr id="6" name="Прямоугольник 5"/>
          <p:cNvSpPr/>
          <p:nvPr/>
        </p:nvSpPr>
        <p:spPr>
          <a:xfrm>
            <a:off x="1073151" y="6379944"/>
            <a:ext cx="6096000" cy="307777"/>
          </a:xfrm>
          <a:prstGeom prst="rect">
            <a:avLst/>
          </a:prstGeom>
          <a:solidFill>
            <a:schemeClr val="tx1"/>
          </a:solidFill>
        </p:spPr>
        <p:txBody>
          <a:bodyPr>
            <a:spAutoFit/>
          </a:bodyPr>
          <a:lstStyle/>
          <a:p>
            <a:r>
              <a:rPr lang="uk-UA" sz="1400" b="1" i="1" dirty="0">
                <a:solidFill>
                  <a:srgbClr val="C00000"/>
                </a:solidFill>
              </a:rPr>
              <a:t>Примітка:</a:t>
            </a:r>
            <a:r>
              <a:rPr lang="uk-UA" sz="1400" dirty="0">
                <a:solidFill>
                  <a:srgbClr val="C00000"/>
                </a:solidFill>
              </a:rPr>
              <a:t> оцінюється окремо кожен із семи критерії</a:t>
            </a:r>
            <a:r>
              <a:rPr lang="uk-UA" sz="1400" dirty="0"/>
              <a:t>в</a:t>
            </a:r>
            <a:endParaRPr lang="en-US" sz="1400" dirty="0"/>
          </a:p>
        </p:txBody>
      </p:sp>
    </p:spTree>
    <p:extLst>
      <p:ext uri="{BB962C8B-B14F-4D97-AF65-F5344CB8AC3E}">
        <p14:creationId xmlns:p14="http://schemas.microsoft.com/office/powerpoint/2010/main" val="77487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136524"/>
            <a:ext cx="10363200" cy="6721476"/>
          </a:xfrm>
        </p:spPr>
        <p:txBody>
          <a:bodyPr rtlCol="0">
            <a:normAutofit/>
          </a:bodyPr>
          <a:lstStyle/>
          <a:p>
            <a:pPr algn="ctr">
              <a:defRPr/>
            </a:pPr>
            <a:r>
              <a:rPr lang="uk-UA" sz="1600" b="1" i="1" dirty="0">
                <a:solidFill>
                  <a:schemeClr val="tx1"/>
                </a:solidFill>
              </a:rPr>
              <a:t/>
            </a:r>
            <a:br>
              <a:rPr lang="uk-UA" sz="1600" b="1" i="1" dirty="0">
                <a:solidFill>
                  <a:schemeClr val="tx1"/>
                </a:solidFill>
              </a:rPr>
            </a:br>
            <a:endParaRPr lang="en-US" sz="1600" b="1" dirty="0">
              <a:solidFill>
                <a:schemeClr val="tx1"/>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1569700" y="6172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Стрелка вниз 26"/>
          <p:cNvSpPr/>
          <p:nvPr/>
        </p:nvSpPr>
        <p:spPr>
          <a:xfrm>
            <a:off x="9398000" y="1652905"/>
            <a:ext cx="45719" cy="8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Заголовок 1"/>
          <p:cNvSpPr txBox="1">
            <a:spLocks/>
          </p:cNvSpPr>
          <p:nvPr/>
        </p:nvSpPr>
        <p:spPr>
          <a:xfrm>
            <a:off x="134938" y="184150"/>
            <a:ext cx="12192000" cy="66738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uk-UA" b="1" smtClean="0"/>
              <a:t>	</a:t>
            </a:r>
            <a:endParaRPr lang="en-US" sz="3600" b="1" dirty="0">
              <a:solidFill>
                <a:schemeClr val="tx1">
                  <a:lumMod val="75000"/>
                </a:schemeClr>
              </a:solidFill>
              <a:effectLst>
                <a:outerShdw blurRad="38100" dist="38100" dir="2700000" algn="tl">
                  <a:srgbClr val="000000">
                    <a:alpha val="43137"/>
                  </a:srgbClr>
                </a:outerShdw>
              </a:effectLst>
              <a:latin typeface="Bahnschrift Light Condensed" panose="020B0502040204020203"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flipV="1">
            <a:off x="2185195" y="6857999"/>
            <a:ext cx="974010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uk-UA" sz="900" b="1" dirty="0"/>
              <a:t>ЗВІТ ПРО РЕЗУЛЬТАТИ АКРЕДИТАЦІЙНОЇ ЕКСПЕРТИЗИ </a:t>
            </a:r>
            <a:r>
              <a:rPr lang="uk-UA" sz="900" b="1" dirty="0" err="1" smtClean="0"/>
              <a:t>нн</a:t>
            </a:r>
            <a:endParaRPr lang="uk-UA" sz="900" dirty="0"/>
          </a:p>
        </p:txBody>
      </p:sp>
      <p:sp>
        <p:nvSpPr>
          <p:cNvPr id="14" name="Прямоугольник 13"/>
          <p:cNvSpPr/>
          <p:nvPr/>
        </p:nvSpPr>
        <p:spPr>
          <a:xfrm>
            <a:off x="279400" y="138112"/>
            <a:ext cx="11645899" cy="14208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uk-UA"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Рекомендації експертної групи: акредитувати / умовно акредитувати / відмовити в </a:t>
            </a:r>
            <a:r>
              <a:rPr lang="uk-UA" sz="2400" b="1" dirty="0"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акредитації</a:t>
            </a:r>
            <a:r>
              <a:rPr lang="uk-UA" sz="2000" dirty="0" smtClean="0">
                <a:solidFill>
                  <a:srgbClr val="C00000"/>
                </a:solidFill>
              </a:rPr>
              <a:t>*</a:t>
            </a:r>
            <a:endParaRPr lang="uk-UA" sz="2000" dirty="0">
              <a:solidFill>
                <a:schemeClr val="tx1"/>
              </a:solidFill>
            </a:endParaRPr>
          </a:p>
        </p:txBody>
      </p:sp>
      <p:sp>
        <p:nvSpPr>
          <p:cNvPr id="7" name="Прямоугольник 6"/>
          <p:cNvSpPr/>
          <p:nvPr/>
        </p:nvSpPr>
        <p:spPr>
          <a:xfrm>
            <a:off x="58738" y="889000"/>
            <a:ext cx="7091361" cy="646331"/>
          </a:xfrm>
          <a:prstGeom prst="rect">
            <a:avLst/>
          </a:prstGeom>
        </p:spPr>
        <p:txBody>
          <a:bodyPr wrap="square">
            <a:spAutoFit/>
          </a:bodyPr>
          <a:lstStyle/>
          <a:p>
            <a:pPr>
              <a:defRPr/>
            </a:pPr>
            <a:r>
              <a:rPr lang="uk-UA" b="1" dirty="0">
                <a:solidFill>
                  <a:schemeClr val="bg1"/>
                </a:solidFill>
                <a:latin typeface="Arial Black" panose="020B0A04020102020204" pitchFamily="34" charset="0"/>
              </a:rPr>
              <a:t>*</a:t>
            </a:r>
            <a:r>
              <a:rPr lang="uk-UA" dirty="0">
                <a:solidFill>
                  <a:schemeClr val="bg1"/>
                </a:solidFill>
              </a:rPr>
              <a:t> </a:t>
            </a:r>
            <a:r>
              <a:rPr lang="uk-UA" dirty="0" smtClean="0">
                <a:solidFill>
                  <a:schemeClr val="bg1"/>
                </a:solidFill>
              </a:rPr>
              <a:t>                             </a:t>
            </a:r>
          </a:p>
          <a:p>
            <a:pPr>
              <a:defRPr/>
            </a:pPr>
            <a:r>
              <a:rPr lang="uk-UA" b="1" dirty="0">
                <a:solidFill>
                  <a:schemeClr val="bg1"/>
                </a:solidFill>
                <a:latin typeface="Arial" panose="020B0604020202020204" pitchFamily="34" charset="0"/>
                <a:cs typeface="Arial" panose="020B0604020202020204" pitchFamily="34" charset="0"/>
              </a:rPr>
              <a:t> </a:t>
            </a:r>
            <a:r>
              <a:rPr lang="uk-UA" b="1" dirty="0" smtClean="0">
                <a:solidFill>
                  <a:schemeClr val="bg1"/>
                </a:solidFill>
                <a:latin typeface="Arial" panose="020B0604020202020204" pitchFamily="34" charset="0"/>
                <a:cs typeface="Arial" panose="020B0604020202020204" pitchFamily="34" charset="0"/>
              </a:rPr>
              <a:t>   * Одне </a:t>
            </a:r>
            <a:r>
              <a:rPr lang="uk-UA" b="1" dirty="0">
                <a:solidFill>
                  <a:schemeClr val="bg1"/>
                </a:solidFill>
                <a:latin typeface="Arial" panose="020B0604020202020204" pitchFamily="34" charset="0"/>
                <a:cs typeface="Arial" panose="020B0604020202020204" pitchFamily="34" charset="0"/>
              </a:rPr>
              <a:t>з рішень</a:t>
            </a:r>
          </a:p>
        </p:txBody>
      </p:sp>
      <p:graphicFrame>
        <p:nvGraphicFramePr>
          <p:cNvPr id="8" name="Таблица 7"/>
          <p:cNvGraphicFramePr>
            <a:graphicFrameLocks noGrp="1"/>
          </p:cNvGraphicFramePr>
          <p:nvPr>
            <p:extLst>
              <p:ext uri="{D42A27DB-BD31-4B8C-83A1-F6EECF244321}">
                <p14:modId xmlns:p14="http://schemas.microsoft.com/office/powerpoint/2010/main" val="1909613150"/>
              </p:ext>
            </p:extLst>
          </p:nvPr>
        </p:nvGraphicFramePr>
        <p:xfrm>
          <a:off x="558798" y="2379977"/>
          <a:ext cx="11366500" cy="3586480"/>
        </p:xfrm>
        <a:graphic>
          <a:graphicData uri="http://schemas.openxmlformats.org/drawingml/2006/table">
            <a:tbl>
              <a:tblPr firstRow="1" bandRow="1">
                <a:tableStyleId>{5C22544A-7EE6-4342-B048-85BDC9FD1C3A}</a:tableStyleId>
              </a:tblPr>
              <a:tblGrid>
                <a:gridCol w="2870202">
                  <a:extLst>
                    <a:ext uri="{9D8B030D-6E8A-4147-A177-3AD203B41FA5}">
                      <a16:colId xmlns:a16="http://schemas.microsoft.com/office/drawing/2014/main" val="965916521"/>
                    </a:ext>
                  </a:extLst>
                </a:gridCol>
                <a:gridCol w="8496298">
                  <a:extLst>
                    <a:ext uri="{9D8B030D-6E8A-4147-A177-3AD203B41FA5}">
                      <a16:colId xmlns:a16="http://schemas.microsoft.com/office/drawing/2014/main" val="3376573876"/>
                    </a:ext>
                  </a:extLst>
                </a:gridCol>
              </a:tblGrid>
              <a:tr h="448310">
                <a:tc>
                  <a:txBody>
                    <a:bodyPr/>
                    <a:lstStyle/>
                    <a:p>
                      <a:endParaRPr lang="en-US" dirty="0"/>
                    </a:p>
                  </a:txBody>
                  <a:tcPr/>
                </a:tc>
                <a:tc>
                  <a:txBody>
                    <a:bodyPr/>
                    <a:lstStyle/>
                    <a:p>
                      <a:pPr algn="ctr"/>
                      <a:r>
                        <a:rPr lang="uk-UA" dirty="0" smtClean="0">
                          <a:solidFill>
                            <a:schemeClr val="tx1"/>
                          </a:solidFill>
                          <a:latin typeface="Arial Black" panose="020B0A04020102020204" pitchFamily="34" charset="0"/>
                        </a:rPr>
                        <a:t>Рекомендації (до тих критеріїв, до яких були зауваження)</a:t>
                      </a:r>
                      <a:endParaRPr lang="en-US" dirty="0">
                        <a:solidFill>
                          <a:schemeClr val="tx1"/>
                        </a:solidFill>
                        <a:latin typeface="Arial Black" panose="020B0A04020102020204" pitchFamily="34" charset="0"/>
                      </a:endParaRPr>
                    </a:p>
                  </a:txBody>
                  <a:tcPr/>
                </a:tc>
                <a:extLst>
                  <a:ext uri="{0D108BD9-81ED-4DB2-BD59-A6C34878D82A}">
                    <a16:rowId xmlns:a16="http://schemas.microsoft.com/office/drawing/2014/main" val="1109706144"/>
                  </a:ext>
                </a:extLst>
              </a:tr>
              <a:tr h="448310">
                <a:tc>
                  <a:txBody>
                    <a:bodyPr/>
                    <a:lstStyle/>
                    <a:p>
                      <a:r>
                        <a:rPr lang="uk-UA" dirty="0" smtClean="0">
                          <a:latin typeface="Arial Black" panose="020B0A04020102020204" pitchFamily="34" charset="0"/>
                        </a:rPr>
                        <a:t>Критерій 1</a:t>
                      </a:r>
                      <a:endParaRPr lang="en-US" dirty="0">
                        <a:latin typeface="Arial Black" panose="020B0A04020102020204" pitchFamily="34" charset="0"/>
                      </a:endParaRPr>
                    </a:p>
                  </a:txBody>
                  <a:tcPr/>
                </a:tc>
                <a:tc>
                  <a:txBody>
                    <a:bodyPr/>
                    <a:lstStyle/>
                    <a:p>
                      <a:endParaRPr lang="en-US" dirty="0"/>
                    </a:p>
                  </a:txBody>
                  <a:tcPr/>
                </a:tc>
                <a:extLst>
                  <a:ext uri="{0D108BD9-81ED-4DB2-BD59-A6C34878D82A}">
                    <a16:rowId xmlns:a16="http://schemas.microsoft.com/office/drawing/2014/main" val="2893764199"/>
                  </a:ext>
                </a:extLst>
              </a:tr>
              <a:tr h="448310">
                <a:tc>
                  <a:txBody>
                    <a:bodyPr/>
                    <a:lstStyle/>
                    <a:p>
                      <a:r>
                        <a:rPr lang="uk-UA" dirty="0" smtClean="0">
                          <a:latin typeface="Arial Black" panose="020B0A04020102020204" pitchFamily="34" charset="0"/>
                        </a:rPr>
                        <a:t>Критерій 2</a:t>
                      </a:r>
                      <a:endParaRPr lang="en-US" dirty="0">
                        <a:latin typeface="Arial Black" panose="020B0A04020102020204" pitchFamily="34" charset="0"/>
                      </a:endParaRPr>
                    </a:p>
                  </a:txBody>
                  <a:tcPr/>
                </a:tc>
                <a:tc>
                  <a:txBody>
                    <a:bodyPr/>
                    <a:lstStyle/>
                    <a:p>
                      <a:endParaRPr lang="en-US" dirty="0"/>
                    </a:p>
                  </a:txBody>
                  <a:tcPr/>
                </a:tc>
                <a:extLst>
                  <a:ext uri="{0D108BD9-81ED-4DB2-BD59-A6C34878D82A}">
                    <a16:rowId xmlns:a16="http://schemas.microsoft.com/office/drawing/2014/main" val="1122338302"/>
                  </a:ext>
                </a:extLst>
              </a:tr>
              <a:tr h="448310">
                <a:tc>
                  <a:txBody>
                    <a:bodyPr/>
                    <a:lstStyle/>
                    <a:p>
                      <a:r>
                        <a:rPr lang="uk-UA" dirty="0" smtClean="0">
                          <a:latin typeface="Arial Black" panose="020B0A04020102020204" pitchFamily="34" charset="0"/>
                        </a:rPr>
                        <a:t>Критерій 3</a:t>
                      </a:r>
                      <a:endParaRPr lang="en-US" dirty="0">
                        <a:latin typeface="Arial Black" panose="020B0A04020102020204" pitchFamily="34" charset="0"/>
                      </a:endParaRPr>
                    </a:p>
                  </a:txBody>
                  <a:tcPr/>
                </a:tc>
                <a:tc>
                  <a:txBody>
                    <a:bodyPr/>
                    <a:lstStyle/>
                    <a:p>
                      <a:endParaRPr lang="en-US"/>
                    </a:p>
                  </a:txBody>
                  <a:tcPr/>
                </a:tc>
                <a:extLst>
                  <a:ext uri="{0D108BD9-81ED-4DB2-BD59-A6C34878D82A}">
                    <a16:rowId xmlns:a16="http://schemas.microsoft.com/office/drawing/2014/main" val="3233230002"/>
                  </a:ext>
                </a:extLst>
              </a:tr>
              <a:tr h="448310">
                <a:tc>
                  <a:txBody>
                    <a:bodyPr/>
                    <a:lstStyle/>
                    <a:p>
                      <a:r>
                        <a:rPr lang="uk-UA" dirty="0" smtClean="0">
                          <a:latin typeface="Arial Black" panose="020B0A04020102020204" pitchFamily="34" charset="0"/>
                        </a:rPr>
                        <a:t>Критерій 4</a:t>
                      </a:r>
                      <a:endParaRPr lang="en-US" dirty="0">
                        <a:latin typeface="Arial Black" panose="020B0A04020102020204" pitchFamily="34" charset="0"/>
                      </a:endParaRPr>
                    </a:p>
                  </a:txBody>
                  <a:tcPr/>
                </a:tc>
                <a:tc>
                  <a:txBody>
                    <a:bodyPr/>
                    <a:lstStyle/>
                    <a:p>
                      <a:endParaRPr lang="en-US"/>
                    </a:p>
                  </a:txBody>
                  <a:tcPr/>
                </a:tc>
                <a:extLst>
                  <a:ext uri="{0D108BD9-81ED-4DB2-BD59-A6C34878D82A}">
                    <a16:rowId xmlns:a16="http://schemas.microsoft.com/office/drawing/2014/main" val="2634737428"/>
                  </a:ext>
                </a:extLst>
              </a:tr>
              <a:tr h="448310">
                <a:tc>
                  <a:txBody>
                    <a:bodyPr/>
                    <a:lstStyle/>
                    <a:p>
                      <a:r>
                        <a:rPr lang="uk-UA" dirty="0" smtClean="0">
                          <a:latin typeface="Arial Black" panose="020B0A04020102020204" pitchFamily="34" charset="0"/>
                        </a:rPr>
                        <a:t>Критерій</a:t>
                      </a:r>
                      <a:r>
                        <a:rPr lang="uk-UA" baseline="0" dirty="0" smtClean="0">
                          <a:latin typeface="Arial Black" panose="020B0A04020102020204" pitchFamily="34" charset="0"/>
                        </a:rPr>
                        <a:t> 5</a:t>
                      </a:r>
                      <a:endParaRPr lang="en-US" dirty="0">
                        <a:latin typeface="Arial Black" panose="020B0A04020102020204" pitchFamily="34" charset="0"/>
                      </a:endParaRPr>
                    </a:p>
                  </a:txBody>
                  <a:tcPr/>
                </a:tc>
                <a:tc>
                  <a:txBody>
                    <a:bodyPr/>
                    <a:lstStyle/>
                    <a:p>
                      <a:endParaRPr lang="en-US"/>
                    </a:p>
                  </a:txBody>
                  <a:tcPr/>
                </a:tc>
                <a:extLst>
                  <a:ext uri="{0D108BD9-81ED-4DB2-BD59-A6C34878D82A}">
                    <a16:rowId xmlns:a16="http://schemas.microsoft.com/office/drawing/2014/main" val="2150094027"/>
                  </a:ext>
                </a:extLst>
              </a:tr>
              <a:tr h="448310">
                <a:tc>
                  <a:txBody>
                    <a:bodyPr/>
                    <a:lstStyle/>
                    <a:p>
                      <a:r>
                        <a:rPr lang="uk-UA" dirty="0" smtClean="0">
                          <a:latin typeface="Arial Black" panose="020B0A04020102020204" pitchFamily="34" charset="0"/>
                        </a:rPr>
                        <a:t>Критерій 6</a:t>
                      </a:r>
                      <a:endParaRPr lang="en-US" dirty="0">
                        <a:latin typeface="Arial Black" panose="020B0A04020102020204" pitchFamily="34" charset="0"/>
                      </a:endParaRPr>
                    </a:p>
                  </a:txBody>
                  <a:tcPr/>
                </a:tc>
                <a:tc>
                  <a:txBody>
                    <a:bodyPr/>
                    <a:lstStyle/>
                    <a:p>
                      <a:endParaRPr lang="en-US" dirty="0"/>
                    </a:p>
                  </a:txBody>
                  <a:tcPr/>
                </a:tc>
                <a:extLst>
                  <a:ext uri="{0D108BD9-81ED-4DB2-BD59-A6C34878D82A}">
                    <a16:rowId xmlns:a16="http://schemas.microsoft.com/office/drawing/2014/main" val="798722601"/>
                  </a:ext>
                </a:extLst>
              </a:tr>
              <a:tr h="448310">
                <a:tc>
                  <a:txBody>
                    <a:bodyPr/>
                    <a:lstStyle/>
                    <a:p>
                      <a:r>
                        <a:rPr lang="uk-UA" dirty="0" smtClean="0">
                          <a:latin typeface="Arial Black" panose="020B0A04020102020204" pitchFamily="34" charset="0"/>
                        </a:rPr>
                        <a:t>Критерій 7</a:t>
                      </a:r>
                      <a:endParaRPr lang="en-US" dirty="0">
                        <a:latin typeface="Arial Black" panose="020B0A04020102020204" pitchFamily="34" charset="0"/>
                      </a:endParaRPr>
                    </a:p>
                  </a:txBody>
                  <a:tcPr/>
                </a:tc>
                <a:tc>
                  <a:txBody>
                    <a:bodyPr/>
                    <a:lstStyle/>
                    <a:p>
                      <a:endParaRPr lang="en-US" dirty="0"/>
                    </a:p>
                  </a:txBody>
                  <a:tcPr/>
                </a:tc>
                <a:extLst>
                  <a:ext uri="{0D108BD9-81ED-4DB2-BD59-A6C34878D82A}">
                    <a16:rowId xmlns:a16="http://schemas.microsoft.com/office/drawing/2014/main" val="3782577616"/>
                  </a:ext>
                </a:extLst>
              </a:tr>
            </a:tbl>
          </a:graphicData>
        </a:graphic>
      </p:graphicFrame>
      <p:sp>
        <p:nvSpPr>
          <p:cNvPr id="9" name="Прямоугольник 8"/>
          <p:cNvSpPr/>
          <p:nvPr/>
        </p:nvSpPr>
        <p:spPr>
          <a:xfrm>
            <a:off x="1765300" y="1652905"/>
            <a:ext cx="7988300" cy="6330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latin typeface="Cambria Math" panose="02040503050406030204" pitchFamily="18" charset="0"/>
                <a:ea typeface="Cambria Math" panose="02040503050406030204" pitchFamily="18" charset="0"/>
              </a:rPr>
              <a:t>Рекомендації закладу освіти відповідно до зауважень згідно з </a:t>
            </a:r>
            <a:r>
              <a:rPr lang="uk-UA" b="1" dirty="0" smtClean="0">
                <a:solidFill>
                  <a:schemeClr val="bg1"/>
                </a:solidFill>
                <a:latin typeface="Cambria Math" panose="02040503050406030204" pitchFamily="18" charset="0"/>
                <a:ea typeface="Cambria Math" panose="02040503050406030204" pitchFamily="18" charset="0"/>
              </a:rPr>
              <a:t>критеріями</a:t>
            </a:r>
          </a:p>
          <a:p>
            <a:pPr algn="ctr"/>
            <a:r>
              <a:rPr lang="uk-UA" b="1" dirty="0" smtClean="0">
                <a:solidFill>
                  <a:schemeClr val="bg1"/>
                </a:solidFill>
                <a:latin typeface="Cambria Math" panose="02040503050406030204" pitchFamily="18" charset="0"/>
                <a:ea typeface="Cambria Math" panose="02040503050406030204" pitchFamily="18" charset="0"/>
              </a:rPr>
              <a:t> </a:t>
            </a:r>
            <a:r>
              <a:rPr lang="uk-UA" b="1" i="1" dirty="0">
                <a:solidFill>
                  <a:schemeClr val="bg1"/>
                </a:solidFill>
                <a:latin typeface="Cambria Math" panose="02040503050406030204" pitchFamily="18" charset="0"/>
                <a:ea typeface="Cambria Math" panose="02040503050406030204" pitchFamily="18" charset="0"/>
              </a:rPr>
              <a:t>(у </a:t>
            </a:r>
            <a:r>
              <a:rPr lang="uk-UA" b="1" i="1" dirty="0" smtClean="0">
                <a:solidFill>
                  <a:schemeClr val="bg1"/>
                </a:solidFill>
                <a:latin typeface="Cambria Math" panose="02040503050406030204" pitchFamily="18" charset="0"/>
                <a:ea typeface="Cambria Math" panose="02040503050406030204" pitchFamily="18" charset="0"/>
              </a:rPr>
              <a:t>разі потреби)</a:t>
            </a:r>
            <a:endParaRPr lang="en-US" b="1" dirty="0">
              <a:solidFill>
                <a:schemeClr val="bg1"/>
              </a:solidFill>
              <a:latin typeface="Cambria Math" panose="02040503050406030204" pitchFamily="18" charset="0"/>
              <a:ea typeface="Cambria Math" panose="02040503050406030204" pitchFamily="18" charset="0"/>
            </a:endParaRPr>
          </a:p>
        </p:txBody>
      </p:sp>
      <p:sp>
        <p:nvSpPr>
          <p:cNvPr id="10" name="Прямоугольник 9"/>
          <p:cNvSpPr/>
          <p:nvPr/>
        </p:nvSpPr>
        <p:spPr>
          <a:xfrm>
            <a:off x="558798" y="5966459"/>
            <a:ext cx="11442700" cy="637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i="1" dirty="0">
                <a:solidFill>
                  <a:schemeClr val="bg1"/>
                </a:solidFill>
                <a:latin typeface="Arial Black" panose="020B0A04020102020204" pitchFamily="34" charset="0"/>
              </a:rPr>
              <a:t>Загальні враження про освітньо-професійну програму, найголовніші висновки щодо відповідності </a:t>
            </a:r>
            <a:r>
              <a:rPr lang="uk-UA" sz="1200" b="1" i="1" dirty="0" smtClean="0">
                <a:solidFill>
                  <a:schemeClr val="bg1"/>
                </a:solidFill>
                <a:latin typeface="Arial Black" panose="020B0A04020102020204" pitchFamily="34" charset="0"/>
              </a:rPr>
              <a:t>критеріям</a:t>
            </a:r>
            <a:r>
              <a:rPr lang="uk-UA" b="1" i="1" dirty="0" smtClean="0">
                <a:solidFill>
                  <a:schemeClr val="tx1"/>
                </a:solidFill>
              </a:rPr>
              <a:t>:</a:t>
            </a:r>
            <a:endParaRPr lang="en-US" i="1" dirty="0"/>
          </a:p>
        </p:txBody>
      </p:sp>
    </p:spTree>
    <p:extLst>
      <p:ext uri="{BB962C8B-B14F-4D97-AF65-F5344CB8AC3E}">
        <p14:creationId xmlns:p14="http://schemas.microsoft.com/office/powerpoint/2010/main" val="297683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TM03457485[[fn=Сетка]]</Template>
  <TotalTime>0</TotalTime>
  <Words>6759</Words>
  <Application>Microsoft Office PowerPoint</Application>
  <PresentationFormat>Широкоэкранный</PresentationFormat>
  <Paragraphs>2019</Paragraphs>
  <Slides>94</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94</vt:i4>
      </vt:variant>
    </vt:vector>
  </HeadingPairs>
  <TitlesOfParts>
    <vt:vector size="105" baseType="lpstr">
      <vt:lpstr>Arial</vt:lpstr>
      <vt:lpstr>Arial Black</vt:lpstr>
      <vt:lpstr>Bahnschrift Condensed</vt:lpstr>
      <vt:lpstr>Bahnschrift Light Condensed</vt:lpstr>
      <vt:lpstr>Calibri</vt:lpstr>
      <vt:lpstr>Cambria Math</vt:lpstr>
      <vt:lpstr>Century Gothic</vt:lpstr>
      <vt:lpstr>Euphemia</vt:lpstr>
      <vt:lpstr>Georgia</vt:lpstr>
      <vt:lpstr>Times New Roman</vt:lpstr>
      <vt:lpstr>Сетка</vt:lpstr>
      <vt:lpstr>ПОРЯДОК  ПІДГОТОВКИ І ПРОВЕДЕННЯ АкредитаційнОЇ експертизИ  освітньо-професійних програм фахової передвищої освіти</vt:lpstr>
      <vt:lpstr>НОРМАТИВНО-ПРАВОВА БАЗА АКРЕДИТАЦІЇ  ЗАКЛАДІВ ФАХОВОЇ ПЕРЕДВИЩОЇ ОСВІТИ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Примітка: оцінюється окремо кожен із семи критеріїв</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2021-01-27T18:01:50Z</dcterms:created>
  <dcterms:modified xsi:type="dcterms:W3CDTF">2022-01-25T12:44:48Z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