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3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7" r:id="rId11"/>
    <p:sldId id="298" r:id="rId12"/>
    <p:sldId id="299" r:id="rId13"/>
    <p:sldId id="300" r:id="rId14"/>
    <p:sldId id="291" r:id="rId15"/>
    <p:sldId id="292" r:id="rId16"/>
    <p:sldId id="293" r:id="rId17"/>
    <p:sldId id="294" r:id="rId18"/>
    <p:sldId id="295" r:id="rId19"/>
    <p:sldId id="296" r:id="rId20"/>
    <p:sldId id="279" r:id="rId21"/>
    <p:sldId id="278" r:id="rId22"/>
    <p:sldId id="265" r:id="rId23"/>
  </p:sldIdLst>
  <p:sldSz cx="9144000" cy="6858000" type="screen4x3"/>
  <p:notesSz cx="6858000" cy="9144000"/>
  <p:custDataLst>
    <p:tags r:id="rId2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87" d="100"/>
          <a:sy n="87" d="100"/>
        </p:scale>
        <p:origin x="-876" y="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DC5DC-6302-46B9-9C87-D41D3DF7545D}" type="datetimeFigureOut">
              <a:rPr lang="uk-UA" smtClean="0"/>
              <a:t>15.03.2021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A357B-9B46-4047-93C8-16CD0F5ABC9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9858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57B-9B46-4047-93C8-16CD0F5ABC93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652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57B-9B46-4047-93C8-16CD0F5ABC93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8309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miro.com/aq/ps/mind-map-software/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rebus1.com/ua/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kahoot.com/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mentimeter.com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hyperlink" Target="https://www.canva.com/uk_ua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jpeg"/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40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5.jpeg"/><Relationship Id="rId1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umo.edu.ua/institutes/ipp" TargetMode="External"/><Relationship Id="rId7" Type="http://schemas.openxmlformats.org/officeDocument/2006/relationships/hyperlink" Target="https://nmc-vfpo.com/pidvyshhennya-kvalifikacziyi-2021/" TargetMode="External"/><Relationship Id="rId2" Type="http://schemas.openxmlformats.org/officeDocument/2006/relationships/hyperlink" Target="https://ciot.pnu.edu.ua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spu.edu.ua/universytet/edusci/pidvyshchennia-kvalifikatsii" TargetMode="External"/><Relationship Id="rId5" Type="http://schemas.openxmlformats.org/officeDocument/2006/relationships/hyperlink" Target="http://e-learning.ippo.kubg.edu.ua/" TargetMode="External"/><Relationship Id="rId4" Type="http://schemas.openxmlformats.org/officeDocument/2006/relationships/hyperlink" Target="https://www.ippo.if.ua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vseosvita.ua/course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naurok.com.ua/upgrade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d-era.com/courses/" TargetMode="External"/><Relationship Id="rId5" Type="http://schemas.openxmlformats.org/officeDocument/2006/relationships/hyperlink" Target="https://www.coursera.org/campus/?utm_campaign=website&amp;utm_content=c4cv-blog&amp;utm_medium=coursera&amp;utm_source=blog" TargetMode="External"/><Relationship Id="rId4" Type="http://schemas.openxmlformats.org/officeDocument/2006/relationships/hyperlink" Target="https://prometheus.org.ua/courses-catalog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r-code.com.ua/" TargetMode="External"/><Relationship Id="rId2" Type="http://schemas.openxmlformats.org/officeDocument/2006/relationships/hyperlink" Target="https://www.websiteplanet.com/uk/webtools/free-qr-code-generator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qr-code-generator.com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03548" y="260648"/>
            <a:ext cx="8424936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err="1" smtClean="0">
                <a:solidFill>
                  <a:schemeClr val="bg2">
                    <a:lumMod val="10000"/>
                  </a:schemeClr>
                </a:solidFill>
                <a:ea typeface="+mj-ea"/>
                <a:cs typeface="+mj-cs"/>
              </a:rPr>
              <a:t>Презентація</a:t>
            </a: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err="1" smtClean="0">
                <a:solidFill>
                  <a:schemeClr val="bg2">
                    <a:lumMod val="10000"/>
                  </a:schemeClr>
                </a:solidFill>
                <a:ea typeface="+mj-ea"/>
                <a:cs typeface="+mj-cs"/>
              </a:rPr>
              <a:t>досвіду</a:t>
            </a: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ea typeface="+mj-ea"/>
                <a:cs typeface="+mj-cs"/>
              </a:rPr>
              <a:t> </a:t>
            </a:r>
            <a:r>
              <a:rPr lang="ru-RU" sz="3200" b="1" dirty="0" err="1" smtClean="0">
                <a:solidFill>
                  <a:schemeClr val="bg2">
                    <a:lumMod val="10000"/>
                  </a:schemeClr>
                </a:solidFill>
                <a:ea typeface="+mj-ea"/>
                <a:cs typeface="+mj-cs"/>
              </a:rPr>
              <a:t>роботи</a:t>
            </a: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9762" y="1124744"/>
            <a:ext cx="8064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solidFill>
                  <a:schemeClr val="bg2">
                    <a:lumMod val="10000"/>
                  </a:schemeClr>
                </a:solidFill>
              </a:rPr>
              <a:t>м</a:t>
            </a:r>
            <a:r>
              <a:rPr lang="uk-UA" sz="2400" dirty="0" smtClean="0">
                <a:solidFill>
                  <a:schemeClr val="bg2">
                    <a:lumMod val="10000"/>
                  </a:schemeClr>
                </a:solidFill>
              </a:rPr>
              <a:t>етодиста, спеціаліста вищої категорії</a:t>
            </a:r>
          </a:p>
          <a:p>
            <a:pPr algn="ctr"/>
            <a:r>
              <a:rPr lang="uk-UA" sz="2400" dirty="0" smtClean="0">
                <a:solidFill>
                  <a:schemeClr val="bg2">
                    <a:lumMod val="10000"/>
                  </a:schemeClr>
                </a:solidFill>
              </a:rPr>
              <a:t>Івано-Франківського фахового коледжу</a:t>
            </a:r>
          </a:p>
          <a:p>
            <a:pPr algn="ctr"/>
            <a:r>
              <a:rPr lang="uk-UA" sz="2400" dirty="0" smtClean="0">
                <a:solidFill>
                  <a:schemeClr val="bg2">
                    <a:lumMod val="10000"/>
                  </a:schemeClr>
                </a:solidFill>
              </a:rPr>
              <a:t>Прикарпатського національного університету імені Василя Стефаника</a:t>
            </a:r>
          </a:p>
        </p:txBody>
      </p:sp>
      <p:pic>
        <p:nvPicPr>
          <p:cNvPr id="1028" name="Picture 4" descr="На изображении может находиться: Людмила Ликтей, стоит и на улиц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9" t="13324" r="29356" b="50000"/>
          <a:stretch/>
        </p:blipFill>
        <p:spPr bwMode="auto">
          <a:xfrm>
            <a:off x="1043608" y="4077072"/>
            <a:ext cx="1589713" cy="1908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3568" y="2694404"/>
            <a:ext cx="7735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 err="1" smtClean="0"/>
              <a:t>Ликтей</a:t>
            </a:r>
            <a:r>
              <a:rPr lang="uk-UA" sz="3200" b="1" i="1" dirty="0" smtClean="0"/>
              <a:t>  Людмили Миколаївни</a:t>
            </a:r>
            <a:endParaRPr lang="uk-UA" sz="3200" b="1" i="1" dirty="0"/>
          </a:p>
        </p:txBody>
      </p:sp>
      <p:sp>
        <p:nvSpPr>
          <p:cNvPr id="2" name="Прямокутник 1"/>
          <p:cNvSpPr/>
          <p:nvPr/>
        </p:nvSpPr>
        <p:spPr>
          <a:xfrm>
            <a:off x="3635896" y="4221088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«</a:t>
            </a:r>
            <a:r>
              <a:rPr lang="ru-RU" sz="2400" b="1" dirty="0" err="1" smtClean="0"/>
              <a:t>Професіоналізм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інновації</a:t>
            </a:r>
            <a:r>
              <a:rPr lang="ru-RU" sz="2400" b="1" dirty="0"/>
              <a:t>, </a:t>
            </a:r>
            <a:r>
              <a:rPr lang="ru-RU" sz="2400" b="1" dirty="0" err="1"/>
              <a:t>творчість</a:t>
            </a:r>
            <a:r>
              <a:rPr lang="ru-RU" sz="2400" b="1" dirty="0"/>
              <a:t> - основа </a:t>
            </a:r>
            <a:r>
              <a:rPr lang="ru-RU" sz="2400" b="1" dirty="0" err="1"/>
              <a:t>розвитку</a:t>
            </a:r>
            <a:r>
              <a:rPr lang="ru-RU" sz="2400" b="1" dirty="0"/>
              <a:t> </a:t>
            </a:r>
            <a:r>
              <a:rPr lang="ru-RU" sz="2400" b="1" dirty="0" err="1"/>
              <a:t>потенціалу</a:t>
            </a:r>
            <a:r>
              <a:rPr lang="ru-RU" sz="2400" b="1" dirty="0"/>
              <a:t> педагога»</a:t>
            </a:r>
            <a:endParaRPr lang="uk-UA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47" y="1268760"/>
            <a:ext cx="7489593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642" y="620688"/>
            <a:ext cx="362743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89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539552" y="1124744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/>
              <a:t>Mind Map </a:t>
            </a:r>
            <a:r>
              <a:rPr lang="en-US" dirty="0" smtClean="0"/>
              <a:t>- </a:t>
            </a:r>
            <a:r>
              <a:rPr lang="uk-UA" dirty="0" smtClean="0"/>
              <a:t>м</a:t>
            </a:r>
            <a:r>
              <a:rPr lang="vi-VN" dirty="0" smtClean="0"/>
              <a:t>а́па </a:t>
            </a:r>
            <a:r>
              <a:rPr lang="vi-VN" dirty="0"/>
              <a:t>думо́к або ма́па па́м'яті, ро́зуму, асоціати́вна ка́рта — діаграма на якій відображають слова, ідеї, завдання, або інші елементи, розташовані радіально навколо основного слова або ідеї.</a:t>
            </a:r>
            <a:r>
              <a:rPr lang="en-US" dirty="0" smtClean="0"/>
              <a:t> </a:t>
            </a:r>
            <a:endParaRPr lang="uk-UA" dirty="0" smtClean="0"/>
          </a:p>
          <a:p>
            <a:pPr algn="just"/>
            <a:r>
              <a:rPr lang="en-US" dirty="0" smtClean="0"/>
              <a:t>URL</a:t>
            </a:r>
            <a:r>
              <a:rPr lang="uk-UA" dirty="0" smtClean="0"/>
              <a:t>: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://miro.com/aq/ps/mind-map-software</a:t>
            </a:r>
            <a:r>
              <a:rPr lang="en-US" dirty="0" smtClean="0">
                <a:hlinkClick r:id="rId2"/>
              </a:rPr>
              <a:t>/</a:t>
            </a:r>
            <a:r>
              <a:rPr lang="uk-UA" dirty="0" smtClean="0"/>
              <a:t> </a:t>
            </a:r>
            <a:endParaRPr lang="en-US" dirty="0" smtClean="0"/>
          </a:p>
          <a:p>
            <a:endParaRPr lang="uk-UA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1261"/>
            <a:ext cx="5753100" cy="3171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20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611560" y="980728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/>
              <a:t>Ребус</a:t>
            </a:r>
            <a:r>
              <a:rPr lang="uk-UA" dirty="0" smtClean="0"/>
              <a:t> -  одна </a:t>
            </a:r>
            <a:r>
              <a:rPr lang="uk-UA" dirty="0"/>
              <a:t>з найпопулярніших та найпоширеніших ігор</a:t>
            </a:r>
            <a:r>
              <a:rPr lang="en-US" dirty="0"/>
              <a:t> </a:t>
            </a:r>
            <a:r>
              <a:rPr lang="uk-UA" dirty="0" smtClean="0"/>
              <a:t>(використовується для фахових методик)</a:t>
            </a:r>
            <a:endParaRPr lang="uk-UA" dirty="0"/>
          </a:p>
          <a:p>
            <a:r>
              <a:rPr lang="uk-UA" b="1" dirty="0"/>
              <a:t>Ребуси </a:t>
            </a:r>
            <a:r>
              <a:rPr lang="uk-UA" b="1" dirty="0" smtClean="0"/>
              <a:t>українською </a:t>
            </a:r>
            <a:r>
              <a:rPr lang="en-US" b="1" dirty="0" smtClean="0"/>
              <a:t>URL</a:t>
            </a:r>
            <a:r>
              <a:rPr lang="uk-UA" b="1" dirty="0" smtClean="0"/>
              <a:t>: </a:t>
            </a:r>
            <a:r>
              <a:rPr lang="en-US" b="1" dirty="0">
                <a:hlinkClick r:id="rId2"/>
              </a:rPr>
              <a:t>http://rebus1.com/ua</a:t>
            </a:r>
            <a:r>
              <a:rPr lang="en-US" b="1" dirty="0" smtClean="0">
                <a:hlinkClick r:id="rId2"/>
              </a:rPr>
              <a:t>/</a:t>
            </a:r>
            <a:r>
              <a:rPr lang="uk-UA" b="1" dirty="0" smtClean="0"/>
              <a:t> </a:t>
            </a:r>
            <a:endParaRPr lang="uk-UA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9" t="5320" r="22464" b="19108"/>
          <a:stretch/>
        </p:blipFill>
        <p:spPr bwMode="auto">
          <a:xfrm>
            <a:off x="1043608" y="1910752"/>
            <a:ext cx="6816487" cy="4357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42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707170" cy="3672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82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2" t="24337" r="19769" b="18994"/>
          <a:stretch/>
        </p:blipFill>
        <p:spPr bwMode="auto">
          <a:xfrm>
            <a:off x="827584" y="1196752"/>
            <a:ext cx="7705255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1597025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2987824" y="548680"/>
            <a:ext cx="3539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ЦИФРОВІ </a:t>
            </a:r>
            <a:r>
              <a:rPr lang="uk-UA" b="1" dirty="0" smtClean="0"/>
              <a:t>ІНСТРУМЕНТИ: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42548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2" t="25920" r="20836" b="18362"/>
          <a:stretch/>
        </p:blipFill>
        <p:spPr bwMode="auto">
          <a:xfrm>
            <a:off x="485954" y="1203513"/>
            <a:ext cx="396943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6" t="30352" r="30769" b="22477"/>
          <a:stretch/>
        </p:blipFill>
        <p:spPr bwMode="auto">
          <a:xfrm>
            <a:off x="4741465" y="1196752"/>
            <a:ext cx="3973287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8" t="25287" r="20836" b="18994"/>
          <a:stretch/>
        </p:blipFill>
        <p:spPr bwMode="auto">
          <a:xfrm>
            <a:off x="467544" y="4005064"/>
            <a:ext cx="400626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6" t="26560" r="29194" b="22787"/>
          <a:stretch/>
        </p:blipFill>
        <p:spPr bwMode="auto">
          <a:xfrm>
            <a:off x="4741465" y="3990730"/>
            <a:ext cx="394783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1979711" y="40293"/>
            <a:ext cx="58326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2400" b="1" dirty="0" err="1"/>
              <a:t>Kahoot</a:t>
            </a:r>
            <a:r>
              <a:rPr lang="en-US" sz="2400" b="1" dirty="0"/>
              <a:t>!</a:t>
            </a:r>
            <a:r>
              <a:rPr lang="uk-UA" sz="2400" b="1" dirty="0" smtClean="0"/>
              <a:t>   </a:t>
            </a:r>
            <a:r>
              <a:rPr lang="en-US" sz="2400" dirty="0" smtClean="0">
                <a:hlinkClick r:id="rId6"/>
              </a:rPr>
              <a:t>https</a:t>
            </a:r>
            <a:r>
              <a:rPr lang="en-US" sz="2400" dirty="0">
                <a:hlinkClick r:id="rId6"/>
              </a:rPr>
              <a:t>://kahoot.com</a:t>
            </a:r>
            <a:r>
              <a:rPr lang="en-US" sz="2400" dirty="0" smtClean="0">
                <a:hlinkClick r:id="rId6"/>
              </a:rPr>
              <a:t>/</a:t>
            </a:r>
            <a:r>
              <a:rPr lang="uk-UA" sz="2400" dirty="0" smtClean="0"/>
              <a:t> 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6165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4" t="30461" r="28483" b="22684"/>
          <a:stretch/>
        </p:blipFill>
        <p:spPr bwMode="auto">
          <a:xfrm>
            <a:off x="442441" y="1052736"/>
            <a:ext cx="3882593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9" t="30480" r="28119" b="21516"/>
          <a:stretch/>
        </p:blipFill>
        <p:spPr bwMode="auto">
          <a:xfrm>
            <a:off x="4593770" y="1052736"/>
            <a:ext cx="378968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8" t="29711" r="27771" b="19931"/>
          <a:stretch/>
        </p:blipFill>
        <p:spPr bwMode="auto">
          <a:xfrm>
            <a:off x="456732" y="3429000"/>
            <a:ext cx="3868302" cy="230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6" t="27219" r="28305" b="23711"/>
          <a:stretch/>
        </p:blipFill>
        <p:spPr bwMode="auto">
          <a:xfrm>
            <a:off x="4575244" y="3488870"/>
            <a:ext cx="3808775" cy="2244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95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602971" y="764704"/>
            <a:ext cx="72651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MANTEMETER</a:t>
            </a:r>
            <a:r>
              <a:rPr lang="uk-UA" sz="2400" b="1" dirty="0"/>
              <a:t> </a:t>
            </a:r>
            <a:r>
              <a:rPr lang="en-US" sz="2400" dirty="0">
                <a:hlinkClick r:id="rId2"/>
              </a:rPr>
              <a:t>https://www.mentimeter.com</a:t>
            </a:r>
            <a:r>
              <a:rPr lang="en-US" sz="2400" dirty="0" smtClean="0">
                <a:hlinkClick r:id="rId2"/>
              </a:rPr>
              <a:t>/</a:t>
            </a:r>
            <a:r>
              <a:rPr lang="uk-UA" sz="2400" dirty="0" smtClean="0"/>
              <a:t> </a:t>
            </a:r>
            <a:r>
              <a:rPr lang="en-US" sz="2400" dirty="0" smtClean="0"/>
              <a:t> </a:t>
            </a:r>
            <a:r>
              <a:rPr lang="uk-UA" sz="2400" dirty="0" smtClean="0"/>
              <a:t>  </a:t>
            </a:r>
            <a:endParaRPr lang="uk-UA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6" t="31632" r="27593" b="24047"/>
          <a:stretch/>
        </p:blipFill>
        <p:spPr bwMode="auto">
          <a:xfrm>
            <a:off x="827584" y="1322310"/>
            <a:ext cx="494386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947689" y="3914598"/>
            <a:ext cx="59137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CANVA</a:t>
            </a:r>
            <a:r>
              <a:rPr lang="uk-UA" sz="2400" dirty="0"/>
              <a:t> </a:t>
            </a:r>
            <a:r>
              <a:rPr lang="en-US" sz="2400" dirty="0" smtClean="0">
                <a:hlinkClick r:id="rId4"/>
              </a:rPr>
              <a:t>https</a:t>
            </a:r>
            <a:r>
              <a:rPr lang="en-US" sz="2400" dirty="0">
                <a:hlinkClick r:id="rId4"/>
              </a:rPr>
              <a:t>://www.canva.com/uk_ua</a:t>
            </a:r>
            <a:r>
              <a:rPr lang="en-US" dirty="0" smtClean="0">
                <a:hlinkClick r:id="rId4"/>
              </a:rPr>
              <a:t>/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399388"/>
            <a:ext cx="4569693" cy="192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88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339752" y="711491"/>
            <a:ext cx="51074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/>
              <a:t>МІЖНАРОДНА ДІЯЛЬНІСТЬ:</a:t>
            </a:r>
            <a:endParaRPr lang="uk-UA" sz="2400" b="1" dirty="0"/>
          </a:p>
        </p:txBody>
      </p:sp>
      <p:sp>
        <p:nvSpPr>
          <p:cNvPr id="4" name="Прямокутник 3"/>
          <p:cNvSpPr/>
          <p:nvPr/>
        </p:nvSpPr>
        <p:spPr>
          <a:xfrm>
            <a:off x="539552" y="1340768"/>
            <a:ext cx="799288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arenR"/>
            </a:pPr>
            <a:r>
              <a:rPr lang="uk-UA" dirty="0" smtClean="0"/>
              <a:t>Програма </a:t>
            </a:r>
            <a:r>
              <a:rPr lang="uk-UA" b="1" dirty="0"/>
              <a:t>«</a:t>
            </a:r>
            <a:r>
              <a:rPr lang="en-US" b="1" dirty="0"/>
              <a:t>Character International, </a:t>
            </a:r>
            <a:r>
              <a:rPr lang="en-US" b="1" dirty="0" err="1"/>
              <a:t>Inc</a:t>
            </a:r>
            <a:r>
              <a:rPr lang="en-US" b="1" dirty="0"/>
              <a:t>» </a:t>
            </a:r>
            <a:r>
              <a:rPr lang="uk-UA" dirty="0"/>
              <a:t>реалізується з квітня 2015 року </a:t>
            </a:r>
            <a:r>
              <a:rPr lang="uk-UA" dirty="0" smtClean="0"/>
              <a:t>Івано-Франківським фаховим коледжем Прикарпатського національного університету ім. В. Стефаника </a:t>
            </a:r>
            <a:r>
              <a:rPr lang="uk-UA" dirty="0"/>
              <a:t>спільно з Інститутом виховання характеру (США, </a:t>
            </a:r>
            <a:r>
              <a:rPr lang="uk-UA" dirty="0" err="1"/>
              <a:t>м.Даллас</a:t>
            </a:r>
            <a:r>
              <a:rPr lang="uk-UA" dirty="0"/>
              <a:t>, Техас) відповідно до угоди про співпрацю у сфері </a:t>
            </a:r>
            <a:r>
              <a:rPr lang="uk-UA" dirty="0" smtClean="0"/>
              <a:t>освіти</a:t>
            </a:r>
            <a:r>
              <a:rPr lang="uk-UA" dirty="0"/>
              <a:t> </a:t>
            </a:r>
            <a:r>
              <a:rPr lang="uk-UA" dirty="0" smtClean="0"/>
              <a:t>(передбачає проведення щорічних наукових конференцій).</a:t>
            </a:r>
            <a:endParaRPr lang="uk-UA" dirty="0"/>
          </a:p>
          <a:p>
            <a:pPr marL="342900" indent="-342900" algn="just">
              <a:buAutoNum type="arabicParenR"/>
            </a:pPr>
            <a:r>
              <a:rPr lang="uk-UA" dirty="0" err="1" smtClean="0"/>
              <a:t>Проєкт</a:t>
            </a:r>
            <a:r>
              <a:rPr lang="uk-UA" dirty="0" smtClean="0"/>
              <a:t> «Без кордонів: розвиток та підтримка інклюзивної освітньої спільноти» реалізується з 2019 року. Підписано меморандум про співпрацю між 6 університетами України,  </a:t>
            </a:r>
            <a:r>
              <a:rPr lang="ru-RU" dirty="0" err="1"/>
              <a:t>Івано-Франківським</a:t>
            </a:r>
            <a:r>
              <a:rPr lang="ru-RU" dirty="0"/>
              <a:t> </a:t>
            </a:r>
            <a:r>
              <a:rPr lang="ru-RU" dirty="0" err="1"/>
              <a:t>фаховим</a:t>
            </a:r>
            <a:r>
              <a:rPr lang="ru-RU" dirty="0"/>
              <a:t> </a:t>
            </a:r>
            <a:r>
              <a:rPr lang="ru-RU" dirty="0" err="1"/>
              <a:t>коледжем</a:t>
            </a:r>
            <a:r>
              <a:rPr lang="ru-RU" dirty="0"/>
              <a:t> </a:t>
            </a:r>
            <a:r>
              <a:rPr lang="ru-RU" dirty="0" err="1"/>
              <a:t>Прикарпатського</a:t>
            </a:r>
            <a:r>
              <a:rPr lang="ru-RU" dirty="0"/>
              <a:t> </a:t>
            </a:r>
            <a:r>
              <a:rPr lang="ru-RU" dirty="0" err="1"/>
              <a:t>національного</a:t>
            </a:r>
            <a:r>
              <a:rPr lang="ru-RU" dirty="0"/>
              <a:t> </a:t>
            </a:r>
            <a:r>
              <a:rPr lang="ru-RU" dirty="0" err="1"/>
              <a:t>університету</a:t>
            </a:r>
            <a:r>
              <a:rPr lang="ru-RU" dirty="0"/>
              <a:t> </a:t>
            </a:r>
            <a:r>
              <a:rPr lang="ru-RU" dirty="0" err="1"/>
              <a:t>ім</a:t>
            </a:r>
            <a:r>
              <a:rPr lang="ru-RU" dirty="0"/>
              <a:t>. В. </a:t>
            </a:r>
            <a:r>
              <a:rPr lang="ru-RU" dirty="0" err="1"/>
              <a:t>Стефаника</a:t>
            </a:r>
            <a:r>
              <a:rPr lang="ru-RU" dirty="0"/>
              <a:t> </a:t>
            </a:r>
            <a:r>
              <a:rPr lang="ru-RU" dirty="0" smtClean="0"/>
              <a:t>та </a:t>
            </a:r>
            <a:r>
              <a:rPr lang="ru-RU" dirty="0" err="1" smtClean="0"/>
              <a:t>Університетом</a:t>
            </a:r>
            <a:r>
              <a:rPr lang="ru-RU" dirty="0" smtClean="0"/>
              <a:t> </a:t>
            </a:r>
            <a:r>
              <a:rPr lang="ru-RU" dirty="0" err="1" smtClean="0"/>
              <a:t>Міннессоти</a:t>
            </a:r>
            <a:r>
              <a:rPr lang="ru-RU" dirty="0" smtClean="0"/>
              <a:t> (</a:t>
            </a:r>
            <a:r>
              <a:rPr lang="ru-RU" dirty="0"/>
              <a:t>США</a:t>
            </a:r>
            <a:r>
              <a:rPr lang="ru-RU" dirty="0" smtClean="0"/>
              <a:t>), </a:t>
            </a:r>
            <a:r>
              <a:rPr lang="ru-RU" dirty="0"/>
              <a:t>(</a:t>
            </a:r>
            <a:r>
              <a:rPr lang="ru-RU" dirty="0" err="1"/>
              <a:t>передбачає</a:t>
            </a:r>
            <a:r>
              <a:rPr lang="ru-RU" dirty="0"/>
              <a:t> </a:t>
            </a:r>
            <a:r>
              <a:rPr lang="ru-RU" dirty="0" err="1"/>
              <a:t>проведення</a:t>
            </a:r>
            <a:r>
              <a:rPr lang="ru-RU" dirty="0"/>
              <a:t> </a:t>
            </a:r>
            <a:r>
              <a:rPr lang="ru-RU" dirty="0" err="1"/>
              <a:t>щорічних</a:t>
            </a:r>
            <a:r>
              <a:rPr lang="ru-RU" dirty="0"/>
              <a:t> </a:t>
            </a:r>
            <a:r>
              <a:rPr lang="ru-RU" dirty="0" err="1"/>
              <a:t>наукових</a:t>
            </a:r>
            <a:r>
              <a:rPr lang="ru-RU" dirty="0"/>
              <a:t> </a:t>
            </a:r>
            <a:r>
              <a:rPr lang="ru-RU" dirty="0" err="1"/>
              <a:t>конференцій</a:t>
            </a:r>
            <a:r>
              <a:rPr lang="ru-RU" dirty="0"/>
              <a:t>).</a:t>
            </a:r>
            <a:endParaRPr lang="uk-UA" dirty="0" smtClean="0"/>
          </a:p>
          <a:p>
            <a:pPr marL="342900" indent="-342900" algn="just">
              <a:buAutoNum type="arabicParenR"/>
            </a:pPr>
            <a:r>
              <a:rPr lang="uk-UA" dirty="0" smtClean="0"/>
              <a:t>Угода </a:t>
            </a:r>
            <a:r>
              <a:rPr lang="uk-UA" dirty="0"/>
              <a:t>про партнерське співробітництво між Івано-Франківським коледжем Прикарпатського національного університету імені Василя Стефаника і Громадським загальноосвітнім ліцеєм </a:t>
            </a:r>
            <a:r>
              <a:rPr lang="uk-UA" dirty="0" err="1"/>
              <a:t>Лодзького</a:t>
            </a:r>
            <a:r>
              <a:rPr lang="uk-UA" dirty="0"/>
              <a:t> університету імені праведників серед народів у </a:t>
            </a:r>
            <a:r>
              <a:rPr lang="uk-UA" dirty="0" smtClean="0"/>
              <a:t>Лодзі (</a:t>
            </a:r>
            <a:r>
              <a:rPr lang="uk-UA" dirty="0"/>
              <a:t>Польща). </a:t>
            </a:r>
            <a:r>
              <a:rPr lang="uk-UA" dirty="0" smtClean="0"/>
              <a:t>Реалізується </a:t>
            </a:r>
            <a:r>
              <a:rPr lang="uk-UA" dirty="0"/>
              <a:t>з 2019 року</a:t>
            </a:r>
            <a:endParaRPr lang="uk-UA" dirty="0" smtClean="0"/>
          </a:p>
          <a:p>
            <a:pPr algn="just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8907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34" y="1556792"/>
            <a:ext cx="6984776" cy="484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1729848" y="692696"/>
            <a:ext cx="56893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/>
              <a:t>ВПЛИВ ІННОВАТИКИ НА ЗРОСТАННЯ </a:t>
            </a:r>
          </a:p>
          <a:p>
            <a:pPr algn="ctr"/>
            <a:r>
              <a:rPr lang="uk-UA" b="1" dirty="0" smtClean="0"/>
              <a:t>ПРОФЕСІОНАЛІЗМУ КАДРОВОГО СКЛАДУ: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235760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3511" y="260648"/>
            <a:ext cx="8424936" cy="5400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26477" y="1118628"/>
            <a:ext cx="684514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uk-UA" sz="3000" b="1" dirty="0">
                <a:solidFill>
                  <a:schemeClr val="bg2">
                    <a:lumMod val="10000"/>
                  </a:schemeClr>
                </a:solidFill>
              </a:rPr>
              <a:t>Тема, над якою </a:t>
            </a:r>
            <a:r>
              <a:rPr lang="uk-UA" sz="3000" b="1" dirty="0" smtClean="0">
                <a:solidFill>
                  <a:schemeClr val="bg2">
                    <a:lumMod val="10000"/>
                  </a:schemeClr>
                </a:solidFill>
              </a:rPr>
              <a:t>працює коледж:</a:t>
            </a:r>
            <a:endParaRPr lang="uk-UA" sz="3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2692" y="1988840"/>
            <a:ext cx="80789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uk-UA" sz="3200" b="1" i="1" dirty="0">
                <a:solidFill>
                  <a:schemeClr val="bg2">
                    <a:lumMod val="10000"/>
                  </a:schemeClr>
                </a:solidFill>
              </a:rPr>
              <a:t>«Підготовка </a:t>
            </a:r>
            <a:r>
              <a:rPr lang="uk-UA" sz="3200" b="1" i="1" dirty="0" smtClean="0">
                <a:solidFill>
                  <a:schemeClr val="bg2">
                    <a:lumMod val="10000"/>
                  </a:schemeClr>
                </a:solidFill>
              </a:rPr>
              <a:t>майбутнього фахівця </a:t>
            </a:r>
            <a:r>
              <a:rPr lang="uk-UA" sz="3200" b="1" i="1" dirty="0">
                <a:solidFill>
                  <a:schemeClr val="bg2">
                    <a:lumMod val="10000"/>
                  </a:schemeClr>
                </a:solidFill>
              </a:rPr>
              <a:t>до </a:t>
            </a:r>
            <a:r>
              <a:rPr lang="uk-UA" sz="3200" b="1" i="1" dirty="0" smtClean="0">
                <a:solidFill>
                  <a:schemeClr val="bg2">
                    <a:lumMod val="10000"/>
                  </a:schemeClr>
                </a:solidFill>
              </a:rPr>
              <a:t>інноваційної 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uk-UA" sz="3200" b="1" i="1" dirty="0" smtClean="0">
                <a:solidFill>
                  <a:schemeClr val="bg2">
                    <a:lumMod val="10000"/>
                  </a:schemeClr>
                </a:solidFill>
              </a:rPr>
              <a:t>освітньої діяльності»</a:t>
            </a:r>
            <a:endParaRPr lang="uk-UA" sz="3200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7630"/>
            <a:ext cx="1597025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8093" y="3603145"/>
            <a:ext cx="8155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РОЗРОБЛЕНО: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/>
              <a:t>п</a:t>
            </a:r>
            <a:r>
              <a:rPr lang="uk-UA" dirty="0" smtClean="0"/>
              <a:t>оложення про роботу над методичною проблемою коледжу;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/>
              <a:t>план роботи </a:t>
            </a:r>
            <a:r>
              <a:rPr lang="uk-UA" dirty="0"/>
              <a:t>над методичною проблемою коледжу;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/>
              <a:t>етапи реалізації </a:t>
            </a:r>
            <a:r>
              <a:rPr lang="ru-RU" dirty="0" err="1" smtClean="0"/>
              <a:t>методичної</a:t>
            </a:r>
            <a:r>
              <a:rPr lang="ru-RU" dirty="0" smtClean="0"/>
              <a:t> </a:t>
            </a:r>
            <a:r>
              <a:rPr lang="ru-RU" dirty="0" err="1" smtClean="0"/>
              <a:t>проблеми</a:t>
            </a:r>
            <a:r>
              <a:rPr lang="ru-RU" dirty="0" smtClean="0"/>
              <a:t> </a:t>
            </a:r>
            <a:r>
              <a:rPr lang="ru-RU" dirty="0" err="1"/>
              <a:t>коледжу</a:t>
            </a:r>
            <a:r>
              <a:rPr lang="ru-RU" dirty="0" smtClean="0"/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план </a:t>
            </a:r>
            <a:r>
              <a:rPr lang="ru-RU" dirty="0" err="1"/>
              <a:t>роботи</a:t>
            </a:r>
            <a:r>
              <a:rPr lang="ru-RU" dirty="0"/>
              <a:t> над методичною проблемою </a:t>
            </a:r>
            <a:r>
              <a:rPr lang="ru-RU" dirty="0" err="1" smtClean="0"/>
              <a:t>коледжу</a:t>
            </a:r>
            <a:r>
              <a:rPr lang="ru-RU" dirty="0" smtClean="0"/>
              <a:t> ЦК;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err="1" smtClean="0"/>
              <a:t>щомісячний</a:t>
            </a:r>
            <a:r>
              <a:rPr lang="ru-RU" dirty="0" smtClean="0"/>
              <a:t> </a:t>
            </a:r>
            <a:r>
              <a:rPr lang="ru-RU" dirty="0" err="1" smtClean="0"/>
              <a:t>звіт</a:t>
            </a:r>
            <a:r>
              <a:rPr lang="ru-RU" dirty="0" smtClean="0"/>
              <a:t> </a:t>
            </a:r>
            <a:r>
              <a:rPr lang="ru-RU" dirty="0" err="1" smtClean="0"/>
              <a:t>щодо</a:t>
            </a:r>
            <a:r>
              <a:rPr lang="ru-RU" dirty="0" smtClean="0"/>
              <a:t> </a:t>
            </a:r>
            <a:r>
              <a:rPr lang="ru-RU" dirty="0" err="1" smtClean="0"/>
              <a:t>реалізації</a:t>
            </a:r>
            <a:r>
              <a:rPr lang="ru-RU" dirty="0" smtClean="0"/>
              <a:t> </a:t>
            </a:r>
            <a:r>
              <a:rPr lang="ru-RU" dirty="0" err="1" smtClean="0"/>
              <a:t>методичної</a:t>
            </a:r>
            <a:r>
              <a:rPr lang="ru-RU" dirty="0" smtClean="0"/>
              <a:t> </a:t>
            </a:r>
            <a:r>
              <a:rPr lang="ru-RU" dirty="0" err="1" smtClean="0"/>
              <a:t>проблеми</a:t>
            </a:r>
            <a:r>
              <a:rPr lang="ru-RU" dirty="0" smtClean="0"/>
              <a:t> </a:t>
            </a:r>
            <a:r>
              <a:rPr lang="ru-RU" dirty="0" err="1" smtClean="0"/>
              <a:t>коледжу</a:t>
            </a:r>
            <a:r>
              <a:rPr lang="ru-RU" dirty="0" smtClean="0"/>
              <a:t> </a:t>
            </a:r>
            <a:r>
              <a:rPr lang="ru-RU" dirty="0" err="1" smtClean="0"/>
              <a:t>тощо</a:t>
            </a:r>
            <a:r>
              <a:rPr lang="ru-RU" dirty="0" smtClean="0"/>
              <a:t>.</a:t>
            </a:r>
            <a:endParaRPr lang="ru-RU" dirty="0"/>
          </a:p>
          <a:p>
            <a:pPr marL="285750" indent="-285750">
              <a:buFont typeface="Wingdings" pitchFamily="2" charset="2"/>
              <a:buChar char="Ø"/>
            </a:pPr>
            <a:endParaRPr lang="ru-RU" dirty="0" smtClean="0"/>
          </a:p>
          <a:p>
            <a:pPr marL="285750" indent="-285750">
              <a:buFont typeface="Wingdings" pitchFamily="2" charset="2"/>
              <a:buChar char="Ø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5738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2775648" cy="1561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7" b="7505"/>
          <a:stretch/>
        </p:blipFill>
        <p:spPr bwMode="auto">
          <a:xfrm>
            <a:off x="1651436" y="1091573"/>
            <a:ext cx="786445" cy="53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6" r="9366"/>
          <a:stretch/>
        </p:blipFill>
        <p:spPr bwMode="auto">
          <a:xfrm rot="5400000">
            <a:off x="3110322" y="1017720"/>
            <a:ext cx="1761852" cy="1286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6" r="25712"/>
          <a:stretch/>
        </p:blipFill>
        <p:spPr bwMode="auto">
          <a:xfrm rot="5400000">
            <a:off x="4363996" y="1079892"/>
            <a:ext cx="1761852" cy="116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 descr="C:\Users\Admin\Downloads\20191120_11041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245" y="975180"/>
            <a:ext cx="2785510" cy="156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42" y="4725144"/>
            <a:ext cx="2816222" cy="158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719" y="4627936"/>
            <a:ext cx="2989036" cy="1681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 descr="C:\Users\Admin\Downloads\20191125_15513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192" y="2876404"/>
            <a:ext cx="2688299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C:\Users\Admin\Downloads\20191125_15572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7259"/>
            <a:ext cx="2528190" cy="142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/>
          <a:stretch/>
        </p:blipFill>
        <p:spPr bwMode="auto">
          <a:xfrm rot="5400000">
            <a:off x="3687959" y="4906158"/>
            <a:ext cx="1706400" cy="109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453511" y="260648"/>
            <a:ext cx="8424936" cy="5400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err="1" smtClean="0">
                <a:solidFill>
                  <a:schemeClr val="bg2">
                    <a:lumMod val="10000"/>
                  </a:schemeClr>
                </a:solidFill>
                <a:ea typeface="+mj-ea"/>
                <a:cs typeface="+mj-cs"/>
              </a:rPr>
              <a:t>Навчально</a:t>
            </a: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ea typeface="+mj-ea"/>
                <a:cs typeface="+mj-cs"/>
              </a:rPr>
              <a:t>-методична робота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356" y="2738771"/>
            <a:ext cx="2307287" cy="154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5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3511" y="260648"/>
            <a:ext cx="8424936" cy="5400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err="1" smtClean="0">
                <a:solidFill>
                  <a:schemeClr val="bg2">
                    <a:lumMod val="10000"/>
                  </a:schemeClr>
                </a:solidFill>
                <a:ea typeface="+mj-ea"/>
                <a:cs typeface="+mj-cs"/>
              </a:rPr>
              <a:t>Навчально-виховна</a:t>
            </a: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ea typeface="+mj-ea"/>
                <a:cs typeface="+mj-cs"/>
              </a:rPr>
              <a:t> робота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3" name="AutoShape 2" descr="https://mail.ukr.net/attach/resize/15800373671552927216/5?size=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4" descr="https://mail.ukr.net/attach/resize/15800373671552927216/5?size=previe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2" descr="https://mail.ukr.net/attach/show/15800372800555978504/1/received_1103988259801976.jpe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5"/>
          <a:stretch/>
        </p:blipFill>
        <p:spPr bwMode="auto">
          <a:xfrm>
            <a:off x="612775" y="931657"/>
            <a:ext cx="2102265" cy="126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4"/>
          <a:stretch/>
        </p:blipFill>
        <p:spPr bwMode="auto">
          <a:xfrm>
            <a:off x="1259632" y="2394002"/>
            <a:ext cx="2026202" cy="118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 descr="C:\Users\Admin\Downloads\20191129_1335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76056" y="858872"/>
            <a:ext cx="1128521" cy="200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C:\Users\Admin\Downloads\20191129_1334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515" y="1124744"/>
            <a:ext cx="1078218" cy="19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7627" y="1302822"/>
            <a:ext cx="1927124" cy="108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820859"/>
            <a:ext cx="1296145" cy="1944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1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2" t="23260"/>
          <a:stretch/>
        </p:blipFill>
        <p:spPr bwMode="auto">
          <a:xfrm>
            <a:off x="468894" y="3717032"/>
            <a:ext cx="1921365" cy="143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512" y="2987247"/>
            <a:ext cx="1436544" cy="10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125" y="4221088"/>
            <a:ext cx="1634881" cy="1167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047" y="5501141"/>
            <a:ext cx="388302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233" y="3237592"/>
            <a:ext cx="1785937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093434"/>
            <a:ext cx="1123463" cy="199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21040" r="30972" b="16094"/>
          <a:stretch/>
        </p:blipFill>
        <p:spPr bwMode="auto">
          <a:xfrm>
            <a:off x="5868144" y="5176512"/>
            <a:ext cx="2389593" cy="144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694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23666" y="2348880"/>
            <a:ext cx="8424936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 smtClean="0">
                <a:solidFill>
                  <a:schemeClr val="bg2">
                    <a:lumMod val="10000"/>
                  </a:schemeClr>
                </a:solidFill>
                <a:ea typeface="+mj-ea"/>
                <a:cs typeface="+mj-cs"/>
              </a:rPr>
              <a:t>Дякую</a:t>
            </a:r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a typeface="+mj-ea"/>
                <a:cs typeface="+mj-cs"/>
              </a:rPr>
              <a:t> за </a:t>
            </a:r>
            <a:r>
              <a:rPr lang="ru-RU" sz="4400" b="1" dirty="0" err="1" smtClean="0">
                <a:solidFill>
                  <a:schemeClr val="bg2">
                    <a:lumMod val="10000"/>
                  </a:schemeClr>
                </a:solidFill>
                <a:ea typeface="+mj-ea"/>
                <a:cs typeface="+mj-cs"/>
              </a:rPr>
              <a:t>увагу</a:t>
            </a:r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a typeface="+mj-ea"/>
                <a:cs typeface="+mj-cs"/>
              </a:rPr>
              <a:t>!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621" y="1052736"/>
            <a:ext cx="1822890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55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883636" y="999782"/>
            <a:ext cx="6480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/>
              <a:t>Підвищення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кваліфікації</a:t>
            </a:r>
            <a:r>
              <a:rPr lang="ru-RU" sz="3200" b="1" dirty="0" smtClean="0"/>
              <a:t>:</a:t>
            </a:r>
            <a:endParaRPr lang="ru-RU" sz="3200" b="1" dirty="0"/>
          </a:p>
        </p:txBody>
      </p:sp>
      <p:sp>
        <p:nvSpPr>
          <p:cNvPr id="3" name="Прямокутник 2"/>
          <p:cNvSpPr/>
          <p:nvPr/>
        </p:nvSpPr>
        <p:spPr>
          <a:xfrm>
            <a:off x="478700" y="1988840"/>
            <a:ext cx="81369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uk-UA" dirty="0" smtClean="0"/>
              <a:t>курси </a:t>
            </a:r>
            <a:r>
              <a:rPr lang="uk-UA" dirty="0"/>
              <a:t>підвищення кваліфікації при  Центрі інноваційних освітніх технологій «</a:t>
            </a:r>
            <a:r>
              <a:rPr lang="en-US" dirty="0"/>
              <a:t>PNU </a:t>
            </a:r>
            <a:r>
              <a:rPr lang="en-US" dirty="0" err="1"/>
              <a:t>EcoSystem</a:t>
            </a:r>
            <a:r>
              <a:rPr lang="en-US" dirty="0"/>
              <a:t>» </a:t>
            </a:r>
            <a:r>
              <a:rPr lang="uk-UA" dirty="0"/>
              <a:t>ДВНЗ «Прикарпатський національний університет ім. В. Стефаника</a:t>
            </a:r>
            <a:r>
              <a:rPr lang="uk-UA" dirty="0" smtClean="0"/>
              <a:t>», </a:t>
            </a:r>
            <a:r>
              <a:rPr lang="en-US" dirty="0" smtClean="0"/>
              <a:t>URL</a:t>
            </a:r>
            <a:r>
              <a:rPr lang="uk-UA" dirty="0" smtClean="0"/>
              <a:t>: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https://ciot.pnu.edu.ua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/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dirty="0" smtClean="0"/>
              <a:t>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dirty="0" smtClean="0"/>
              <a:t>курси </a:t>
            </a:r>
            <a:r>
              <a:rPr lang="uk-UA" dirty="0"/>
              <a:t>підвищення кваліфікації при НАПНУ ДЗВО «Університет менеджменту освіти» Білоцерківський інститут неперервної професійної </a:t>
            </a:r>
            <a:r>
              <a:rPr lang="uk-UA" dirty="0" smtClean="0"/>
              <a:t>освіти», </a:t>
            </a:r>
            <a:r>
              <a:rPr lang="en-US" dirty="0"/>
              <a:t>URL</a:t>
            </a:r>
            <a:r>
              <a:rPr lang="uk-UA" dirty="0"/>
              <a:t>:</a:t>
            </a:r>
            <a:r>
              <a:rPr lang="uk-UA" dirty="0" smtClean="0"/>
              <a:t>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umo.edu.ua/institutes/ipp</a:t>
            </a:r>
            <a:r>
              <a:rPr lang="uk-UA" dirty="0"/>
              <a:t> </a:t>
            </a:r>
            <a:r>
              <a:rPr lang="uk-UA" dirty="0" smtClean="0"/>
              <a:t>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dirty="0" smtClean="0"/>
              <a:t>курси </a:t>
            </a:r>
            <a:r>
              <a:rPr lang="uk-UA" dirty="0"/>
              <a:t>підвищення кваліфікації при </a:t>
            </a:r>
            <a:r>
              <a:rPr lang="uk-UA" dirty="0" smtClean="0"/>
              <a:t>Івано-Франківському обласному інституті післядипломної педагогічної освіти, </a:t>
            </a:r>
            <a:r>
              <a:rPr lang="en-US" dirty="0">
                <a:hlinkClick r:id="rId4"/>
              </a:rPr>
              <a:t>URL</a:t>
            </a:r>
            <a:r>
              <a:rPr lang="uk-UA" dirty="0" smtClean="0">
                <a:hlinkClick r:id="rId4"/>
              </a:rPr>
              <a:t>:</a:t>
            </a:r>
            <a:r>
              <a:rPr lang="en-US" dirty="0">
                <a:hlinkClick r:id="rId4"/>
              </a:rPr>
              <a:t>https://www.ippo.if.ua</a:t>
            </a:r>
            <a:r>
              <a:rPr lang="en-US" dirty="0" smtClean="0">
                <a:hlinkClick r:id="rId4"/>
              </a:rPr>
              <a:t>/</a:t>
            </a:r>
            <a:r>
              <a:rPr lang="uk-UA" dirty="0" smtClean="0"/>
              <a:t> ;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dirty="0" smtClean="0"/>
              <a:t>Портал електронного навчання Київського університету ім. Б.Грінченка, </a:t>
            </a:r>
            <a:r>
              <a:rPr lang="en-US" dirty="0" smtClean="0"/>
              <a:t>URL</a:t>
            </a:r>
            <a:r>
              <a:rPr lang="en-US" dirty="0"/>
              <a:t>: </a:t>
            </a:r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e-learning.ippo.kubg.edu.ua/</a:t>
            </a:r>
            <a:r>
              <a:rPr lang="uk-UA" dirty="0" smtClean="0"/>
              <a:t> 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dirty="0" smtClean="0"/>
              <a:t>Сумський державний педагогічний університет ім. А.Макаренка, </a:t>
            </a:r>
            <a:r>
              <a:rPr lang="en-US" dirty="0" smtClean="0"/>
              <a:t>URL:</a:t>
            </a:r>
            <a:r>
              <a:rPr lang="uk-UA" dirty="0" smtClean="0">
                <a:hlinkClick r:id="rId6"/>
              </a:rPr>
              <a:t> </a:t>
            </a:r>
            <a:r>
              <a:rPr lang="en-US" dirty="0" smtClean="0">
                <a:hlinkClick r:id="rId6"/>
              </a:rPr>
              <a:t>https</a:t>
            </a:r>
            <a:r>
              <a:rPr lang="en-US" dirty="0">
                <a:hlinkClick r:id="rId6"/>
              </a:rPr>
              <a:t>://</a:t>
            </a:r>
            <a:r>
              <a:rPr lang="en-US" dirty="0" smtClean="0">
                <a:hlinkClick r:id="rId6"/>
              </a:rPr>
              <a:t>sspu.edu.ua/universytet/edusci/pidvyshchennia-kvalifikatsii</a:t>
            </a:r>
            <a:r>
              <a:rPr lang="uk-UA" dirty="0" smtClean="0"/>
              <a:t>.;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dirty="0" err="1" smtClean="0"/>
              <a:t>Науково-методичний</a:t>
            </a:r>
            <a:r>
              <a:rPr lang="ru-RU" dirty="0" smtClean="0"/>
              <a:t> центр </a:t>
            </a:r>
            <a:r>
              <a:rPr lang="ru-RU" dirty="0" err="1" smtClean="0"/>
              <a:t>вищої</a:t>
            </a:r>
            <a:r>
              <a:rPr lang="ru-RU" dirty="0" smtClean="0"/>
              <a:t> та </a:t>
            </a:r>
            <a:r>
              <a:rPr lang="ru-RU" dirty="0" err="1" smtClean="0"/>
              <a:t>фахової</a:t>
            </a:r>
            <a:r>
              <a:rPr lang="ru-RU" dirty="0" smtClean="0"/>
              <a:t> </a:t>
            </a:r>
            <a:r>
              <a:rPr lang="ru-RU" dirty="0" err="1" smtClean="0"/>
              <a:t>передвищої</a:t>
            </a:r>
            <a:r>
              <a:rPr lang="ru-RU" dirty="0" smtClean="0"/>
              <a:t> </a:t>
            </a:r>
            <a:r>
              <a:rPr lang="ru-RU" dirty="0" err="1" smtClean="0"/>
              <a:t>освіти</a:t>
            </a:r>
            <a:r>
              <a:rPr lang="ru-RU" dirty="0" smtClean="0"/>
              <a:t>, </a:t>
            </a:r>
            <a:r>
              <a:rPr lang="en-US" dirty="0"/>
              <a:t>URL</a:t>
            </a:r>
            <a:r>
              <a:rPr lang="en-US" dirty="0" smtClean="0"/>
              <a:t>:</a:t>
            </a:r>
            <a:r>
              <a:rPr lang="uk-UA" dirty="0" smtClean="0"/>
              <a:t> </a:t>
            </a:r>
            <a:r>
              <a:rPr lang="en-US" dirty="0">
                <a:hlinkClick r:id="rId7"/>
              </a:rPr>
              <a:t>https://nmc-vfpo.com/pidvyshhennya-kvalifikacziyi-2021</a:t>
            </a:r>
            <a:r>
              <a:rPr lang="en-US" dirty="0" smtClean="0">
                <a:hlinkClick r:id="rId7"/>
              </a:rPr>
              <a:t>/</a:t>
            </a:r>
            <a:r>
              <a:rPr lang="uk-UA" dirty="0" smtClean="0"/>
              <a:t>. 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uk-UA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1597025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060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64704"/>
            <a:ext cx="648017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9" y="764704"/>
            <a:ext cx="1597025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569485" y="2250820"/>
            <a:ext cx="79928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uk-UA" dirty="0" smtClean="0"/>
              <a:t>платформа </a:t>
            </a:r>
            <a:r>
              <a:rPr lang="uk-UA" dirty="0"/>
              <a:t>масових відкритих </a:t>
            </a:r>
            <a:r>
              <a:rPr lang="uk-UA" dirty="0" err="1" smtClean="0"/>
              <a:t>онлайн-курсів</a:t>
            </a:r>
            <a:r>
              <a:rPr lang="uk-UA" dirty="0" smtClean="0"/>
              <a:t> </a:t>
            </a:r>
            <a:r>
              <a:rPr lang="en-US" dirty="0" smtClean="0"/>
              <a:t>Prometheus</a:t>
            </a:r>
            <a:r>
              <a:rPr lang="uk-UA" dirty="0" smtClean="0"/>
              <a:t>, </a:t>
            </a:r>
            <a:r>
              <a:rPr lang="en-US" dirty="0" smtClean="0"/>
              <a:t>URL</a:t>
            </a:r>
            <a:r>
              <a:rPr lang="uk-UA" dirty="0" smtClean="0"/>
              <a:t>: </a:t>
            </a:r>
            <a:r>
              <a:rPr lang="en-US" dirty="0" smtClean="0">
                <a:hlinkClick r:id="rId4"/>
              </a:rPr>
              <a:t>https://prometheus.org.ua/courses-catalog/</a:t>
            </a:r>
            <a:r>
              <a:rPr lang="uk-UA" dirty="0" smtClean="0"/>
              <a:t> 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dirty="0"/>
              <a:t>платформа для університетів </a:t>
            </a:r>
            <a:r>
              <a:rPr lang="en-US" dirty="0" err="1"/>
              <a:t>Coursera</a:t>
            </a:r>
            <a:r>
              <a:rPr lang="en-US" dirty="0"/>
              <a:t> for </a:t>
            </a:r>
            <a:r>
              <a:rPr lang="en-US" dirty="0" smtClean="0"/>
              <a:t>Campus</a:t>
            </a:r>
            <a:r>
              <a:rPr lang="uk-UA" dirty="0" smtClean="0"/>
              <a:t>,</a:t>
            </a:r>
            <a:r>
              <a:rPr lang="en-US" dirty="0"/>
              <a:t> URL: </a:t>
            </a:r>
            <a:r>
              <a:rPr lang="uk-UA" dirty="0" smtClean="0"/>
              <a:t>     </a:t>
            </a:r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://www.coursera.org/campus/?</a:t>
            </a:r>
            <a:r>
              <a:rPr lang="en-US" dirty="0" smtClean="0">
                <a:hlinkClick r:id="rId5"/>
              </a:rPr>
              <a:t>utm_campaign=website&amp;utm_content=c4cv-blog&amp;utm_medium=coursera&amp;utm_source=blog</a:t>
            </a:r>
            <a:r>
              <a:rPr lang="uk-UA" dirty="0" smtClean="0"/>
              <a:t> 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dirty="0" smtClean="0"/>
              <a:t>студія </a:t>
            </a:r>
            <a:r>
              <a:rPr lang="uk-UA" dirty="0" err="1"/>
              <a:t>онлайн-освіти</a:t>
            </a:r>
            <a:r>
              <a:rPr lang="uk-UA" dirty="0"/>
              <a:t> </a:t>
            </a:r>
            <a:r>
              <a:rPr lang="en-US" dirty="0" err="1" smtClean="0"/>
              <a:t>EdEra</a:t>
            </a:r>
            <a:r>
              <a:rPr lang="uk-UA" dirty="0" smtClean="0"/>
              <a:t>, </a:t>
            </a:r>
            <a:r>
              <a:rPr lang="en-US" dirty="0" smtClean="0"/>
              <a:t>URL:</a:t>
            </a:r>
            <a:r>
              <a:rPr lang="uk-UA" dirty="0" smtClean="0"/>
              <a:t>  </a:t>
            </a:r>
            <a:r>
              <a:rPr lang="en-US" dirty="0" smtClean="0">
                <a:hlinkClick r:id="rId6"/>
              </a:rPr>
              <a:t>https</a:t>
            </a:r>
            <a:r>
              <a:rPr lang="en-US" dirty="0">
                <a:hlinkClick r:id="rId6"/>
              </a:rPr>
              <a:t>://www.ed-era.com/courses</a:t>
            </a:r>
            <a:r>
              <a:rPr lang="en-US" dirty="0" smtClean="0">
                <a:hlinkClick r:id="rId6"/>
              </a:rPr>
              <a:t>/</a:t>
            </a:r>
            <a:r>
              <a:rPr lang="uk-UA" dirty="0" smtClean="0"/>
              <a:t> 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dirty="0" smtClean="0"/>
              <a:t>підвищення </a:t>
            </a:r>
            <a:r>
              <a:rPr lang="uk-UA" dirty="0"/>
              <a:t>кваліфікації </a:t>
            </a:r>
            <a:r>
              <a:rPr lang="uk-UA" dirty="0" smtClean="0"/>
              <a:t>вчителів «На урок»,</a:t>
            </a:r>
            <a:r>
              <a:rPr lang="en-US" dirty="0"/>
              <a:t> URL: </a:t>
            </a:r>
            <a:r>
              <a:rPr lang="uk-UA" dirty="0" smtClean="0"/>
              <a:t>   </a:t>
            </a:r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naurok.com.ua/upgrade</a:t>
            </a:r>
            <a:r>
              <a:rPr lang="uk-UA" dirty="0" smtClean="0"/>
              <a:t> 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dirty="0" smtClean="0"/>
              <a:t>курси підвищення кваліфікації на освітній платформі «</a:t>
            </a:r>
            <a:r>
              <a:rPr lang="uk-UA" dirty="0"/>
              <a:t>Всеосвіта» </a:t>
            </a:r>
            <a:r>
              <a:rPr lang="en-US" dirty="0" smtClean="0"/>
              <a:t>URL</a:t>
            </a:r>
            <a:r>
              <a:rPr lang="uk-UA" dirty="0" smtClean="0"/>
              <a:t>: </a:t>
            </a:r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vseosvita.ua/course</a:t>
            </a:r>
            <a:r>
              <a:rPr lang="uk-UA" dirty="0" smtClean="0"/>
              <a:t> ;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0721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836035" y="1228110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http://kved.ukrstat.gov.ua/KVED2010/85/KVED10_85_59.html</a:t>
            </a:r>
            <a:endParaRPr lang="uk-UA" dirty="0"/>
          </a:p>
        </p:txBody>
      </p:sp>
      <p:sp>
        <p:nvSpPr>
          <p:cNvPr id="3" name="Прямокутник 2"/>
          <p:cNvSpPr/>
          <p:nvPr/>
        </p:nvSpPr>
        <p:spPr>
          <a:xfrm>
            <a:off x="2483768" y="620688"/>
            <a:ext cx="42210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/>
              <a:t>Перевірка </a:t>
            </a:r>
            <a:r>
              <a:rPr lang="uk-UA" sz="3200" b="1" dirty="0" err="1" smtClean="0"/>
              <a:t>КВЕДу</a:t>
            </a:r>
            <a:r>
              <a:rPr lang="uk-UA" sz="3200" b="1" dirty="0" smtClean="0"/>
              <a:t>:</a:t>
            </a:r>
            <a:endParaRPr lang="uk-UA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2" r="23042" b="32704"/>
          <a:stretch/>
        </p:blipFill>
        <p:spPr bwMode="auto">
          <a:xfrm>
            <a:off x="600663" y="1597442"/>
            <a:ext cx="7975094" cy="377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306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17" b="10942"/>
          <a:stretch/>
        </p:blipFill>
        <p:spPr bwMode="auto">
          <a:xfrm>
            <a:off x="801688" y="1244622"/>
            <a:ext cx="7456091" cy="463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47665"/>
            <a:ext cx="45053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46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1597025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461594" y="2163904"/>
            <a:ext cx="82089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ru-RU" sz="1600" dirty="0" err="1" smtClean="0"/>
              <a:t>Цифрові</a:t>
            </a:r>
            <a:r>
              <a:rPr lang="ru-RU" sz="1600" dirty="0" smtClean="0"/>
              <a:t> </a:t>
            </a:r>
            <a:r>
              <a:rPr lang="ru-RU" sz="1600" dirty="0" err="1"/>
              <a:t>ресурси</a:t>
            </a:r>
            <a:r>
              <a:rPr lang="ru-RU" sz="1600" dirty="0"/>
              <a:t> для </a:t>
            </a:r>
            <a:r>
              <a:rPr lang="ru-RU" sz="1600" dirty="0" err="1"/>
              <a:t>дистанційного</a:t>
            </a:r>
            <a:r>
              <a:rPr lang="ru-RU" sz="1600" dirty="0"/>
              <a:t> </a:t>
            </a:r>
            <a:r>
              <a:rPr lang="ru-RU" sz="1600" dirty="0" err="1"/>
              <a:t>навчання</a:t>
            </a:r>
            <a:r>
              <a:rPr lang="ru-RU" sz="1600" dirty="0"/>
              <a:t>: </a:t>
            </a:r>
            <a:r>
              <a:rPr lang="ru-RU" sz="1600" dirty="0" err="1"/>
              <a:t>простір</a:t>
            </a:r>
            <a:r>
              <a:rPr lang="ru-RU" sz="1600" dirty="0"/>
              <a:t> </a:t>
            </a:r>
            <a:r>
              <a:rPr lang="ru-RU" sz="1600" dirty="0" err="1" smtClean="0"/>
              <a:t>можливостей</a:t>
            </a:r>
            <a:r>
              <a:rPr lang="ru-RU" sz="1600" dirty="0" smtClean="0"/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1600" dirty="0"/>
              <a:t>Smart-</a:t>
            </a:r>
            <a:r>
              <a:rPr lang="ru-RU" sz="1600" dirty="0" err="1"/>
              <a:t>технології</a:t>
            </a:r>
            <a:r>
              <a:rPr lang="ru-RU" sz="1600" dirty="0"/>
              <a:t> та </a:t>
            </a:r>
            <a:r>
              <a:rPr lang="ru-RU" sz="1600" dirty="0" err="1"/>
              <a:t>їх</a:t>
            </a:r>
            <a:r>
              <a:rPr lang="ru-RU" sz="1600" dirty="0"/>
              <a:t> </a:t>
            </a:r>
            <a:r>
              <a:rPr lang="ru-RU" sz="1600" dirty="0" err="1"/>
              <a:t>застосування</a:t>
            </a:r>
            <a:r>
              <a:rPr lang="ru-RU" sz="1600" dirty="0"/>
              <a:t> в </a:t>
            </a:r>
            <a:r>
              <a:rPr lang="ru-RU" sz="1600" dirty="0" err="1"/>
              <a:t>освітньому</a:t>
            </a:r>
            <a:r>
              <a:rPr lang="ru-RU" sz="1600" dirty="0"/>
              <a:t> </a:t>
            </a:r>
            <a:r>
              <a:rPr lang="ru-RU" sz="1600" dirty="0" err="1"/>
              <a:t>процесі</a:t>
            </a:r>
            <a:r>
              <a:rPr lang="ru-RU" sz="1600" dirty="0"/>
              <a:t>. Використання </a:t>
            </a:r>
            <a:r>
              <a:rPr lang="en-US" sz="1600" dirty="0" smtClean="0"/>
              <a:t>QR-</a:t>
            </a:r>
            <a:r>
              <a:rPr lang="ru-RU" sz="1600" dirty="0" err="1"/>
              <a:t>кодів</a:t>
            </a:r>
            <a:r>
              <a:rPr lang="ru-RU" sz="1600" dirty="0"/>
              <a:t> у </a:t>
            </a:r>
            <a:r>
              <a:rPr lang="ru-RU" sz="1600" dirty="0" err="1"/>
              <a:t>професійно-педагогічній</a:t>
            </a:r>
            <a:r>
              <a:rPr lang="ru-RU" sz="1600" dirty="0"/>
              <a:t> </a:t>
            </a:r>
            <a:r>
              <a:rPr lang="ru-RU" sz="1600" dirty="0" err="1"/>
              <a:t>діяльності</a:t>
            </a:r>
            <a:r>
              <a:rPr lang="ru-RU" sz="1600" dirty="0" smtClean="0"/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600" dirty="0" err="1"/>
              <a:t>Медійна</a:t>
            </a:r>
            <a:r>
              <a:rPr lang="ru-RU" sz="1600" dirty="0"/>
              <a:t> </a:t>
            </a:r>
            <a:r>
              <a:rPr lang="ru-RU" sz="1600" dirty="0" err="1"/>
              <a:t>компетентність</a:t>
            </a:r>
            <a:r>
              <a:rPr lang="ru-RU" sz="1600" dirty="0"/>
              <a:t> педагога. </a:t>
            </a:r>
            <a:r>
              <a:rPr lang="ru-RU" sz="1600" dirty="0" err="1"/>
              <a:t>Критичне</a:t>
            </a:r>
            <a:r>
              <a:rPr lang="ru-RU" sz="1600" dirty="0"/>
              <a:t> </a:t>
            </a:r>
            <a:r>
              <a:rPr lang="ru-RU" sz="1600" dirty="0" err="1"/>
              <a:t>мислення</a:t>
            </a:r>
            <a:r>
              <a:rPr lang="ru-RU" sz="1600" dirty="0"/>
              <a:t> як </a:t>
            </a:r>
            <a:r>
              <a:rPr lang="ru-RU" sz="1600" dirty="0" err="1"/>
              <a:t>засіб</a:t>
            </a:r>
            <a:r>
              <a:rPr lang="ru-RU" sz="1600" dirty="0"/>
              <a:t> </a:t>
            </a:r>
            <a:r>
              <a:rPr lang="ru-RU" sz="1600" dirty="0" err="1"/>
              <a:t>протидії</a:t>
            </a:r>
            <a:r>
              <a:rPr lang="ru-RU" sz="1600" dirty="0"/>
              <a:t> </a:t>
            </a:r>
            <a:r>
              <a:rPr lang="ru-RU" sz="1600" dirty="0" err="1" smtClean="0"/>
              <a:t>маніпуляцій</a:t>
            </a:r>
            <a:r>
              <a:rPr lang="ru-RU" sz="1600" dirty="0" smtClean="0"/>
              <a:t> </a:t>
            </a:r>
            <a:r>
              <a:rPr lang="ru-RU" sz="1600" dirty="0"/>
              <a:t>і </a:t>
            </a:r>
            <a:r>
              <a:rPr lang="ru-RU" sz="1600" dirty="0" err="1"/>
              <a:t>фейків</a:t>
            </a:r>
            <a:r>
              <a:rPr lang="ru-RU" sz="1600" dirty="0"/>
              <a:t> в </a:t>
            </a:r>
            <a:r>
              <a:rPr lang="ru-RU" sz="1600" dirty="0" err="1"/>
              <a:t>освітній</a:t>
            </a:r>
            <a:r>
              <a:rPr lang="ru-RU" sz="1600" dirty="0"/>
              <a:t> </a:t>
            </a:r>
            <a:r>
              <a:rPr lang="ru-RU" sz="1600" dirty="0" err="1"/>
              <a:t>діяльності</a:t>
            </a:r>
            <a:r>
              <a:rPr lang="ru-RU" sz="1600" dirty="0" smtClean="0"/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600" dirty="0" err="1"/>
              <a:t>Інфографіка</a:t>
            </a:r>
            <a:r>
              <a:rPr lang="ru-RU" sz="1600" dirty="0"/>
              <a:t> як </a:t>
            </a:r>
            <a:r>
              <a:rPr lang="ru-RU" sz="1600" dirty="0" err="1"/>
              <a:t>засіб</a:t>
            </a:r>
            <a:r>
              <a:rPr lang="ru-RU" sz="1600" dirty="0"/>
              <a:t> </a:t>
            </a:r>
            <a:r>
              <a:rPr lang="ru-RU" sz="1600" dirty="0" err="1"/>
              <a:t>візуалізації</a:t>
            </a:r>
            <a:r>
              <a:rPr lang="ru-RU" sz="1600" dirty="0"/>
              <a:t> </a:t>
            </a:r>
            <a:r>
              <a:rPr lang="ru-RU" sz="1600" dirty="0" err="1"/>
              <a:t>навчального</a:t>
            </a:r>
            <a:r>
              <a:rPr lang="ru-RU" sz="1600" dirty="0"/>
              <a:t> </a:t>
            </a:r>
            <a:r>
              <a:rPr lang="ru-RU" sz="1600" dirty="0" err="1"/>
              <a:t>процесу</a:t>
            </a:r>
            <a:r>
              <a:rPr lang="ru-RU" sz="1600" dirty="0"/>
              <a:t>. </a:t>
            </a:r>
            <a:r>
              <a:rPr lang="ru-RU" sz="1600" dirty="0" err="1"/>
              <a:t>Інструменти</a:t>
            </a:r>
            <a:r>
              <a:rPr lang="ru-RU" sz="1600" dirty="0"/>
              <a:t> для </a:t>
            </a:r>
            <a:r>
              <a:rPr lang="ru-RU" sz="1600" dirty="0" err="1" smtClean="0"/>
              <a:t>створення</a:t>
            </a:r>
            <a:r>
              <a:rPr lang="ru-RU" sz="1600" dirty="0" smtClean="0"/>
              <a:t> </a:t>
            </a:r>
            <a:r>
              <a:rPr lang="ru-RU" sz="1600" dirty="0" err="1"/>
              <a:t>простої</a:t>
            </a:r>
            <a:r>
              <a:rPr lang="ru-RU" sz="1600" dirty="0"/>
              <a:t> та </a:t>
            </a:r>
            <a:r>
              <a:rPr lang="ru-RU" sz="1600" dirty="0" err="1"/>
              <a:t>складної</a:t>
            </a:r>
            <a:r>
              <a:rPr lang="ru-RU" sz="1600" dirty="0"/>
              <a:t> </a:t>
            </a:r>
            <a:r>
              <a:rPr lang="ru-RU" sz="1600" dirty="0" err="1"/>
              <a:t>інфографіки</a:t>
            </a:r>
            <a:r>
              <a:rPr lang="ru-RU" sz="1600" dirty="0"/>
              <a:t> для </a:t>
            </a:r>
            <a:r>
              <a:rPr lang="ru-RU" sz="1600" dirty="0" err="1"/>
              <a:t>освітніх</a:t>
            </a:r>
            <a:r>
              <a:rPr lang="ru-RU" sz="1600" dirty="0"/>
              <a:t> </a:t>
            </a:r>
            <a:r>
              <a:rPr lang="ru-RU" sz="1600" dirty="0" err="1"/>
              <a:t>цілей</a:t>
            </a:r>
            <a:r>
              <a:rPr lang="ru-RU" sz="1600" dirty="0" smtClean="0"/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600" dirty="0" err="1" smtClean="0"/>
              <a:t>Підготовка</a:t>
            </a:r>
            <a:r>
              <a:rPr lang="ru-RU" sz="1600" dirty="0" smtClean="0"/>
              <a:t> </a:t>
            </a:r>
            <a:r>
              <a:rPr lang="ru-RU" sz="1600" dirty="0" err="1"/>
              <a:t>навчальних</a:t>
            </a:r>
            <a:r>
              <a:rPr lang="ru-RU" sz="1600" dirty="0"/>
              <a:t> </a:t>
            </a:r>
            <a:r>
              <a:rPr lang="ru-RU" sz="1600" dirty="0" err="1"/>
              <a:t>матеріалів</a:t>
            </a:r>
            <a:r>
              <a:rPr lang="ru-RU" sz="1600" dirty="0"/>
              <a:t> з </a:t>
            </a:r>
            <a:r>
              <a:rPr lang="ru-RU" sz="1600" dirty="0" err="1"/>
              <a:t>використанням</a:t>
            </a:r>
            <a:r>
              <a:rPr lang="ru-RU" sz="1600" dirty="0"/>
              <a:t> </a:t>
            </a:r>
            <a:r>
              <a:rPr lang="ru-RU" sz="1600" dirty="0" err="1" smtClean="0"/>
              <a:t>цифрових</a:t>
            </a:r>
            <a:r>
              <a:rPr lang="ru-RU" sz="1600" dirty="0" smtClean="0"/>
              <a:t> </a:t>
            </a:r>
            <a:r>
              <a:rPr lang="ru-RU" sz="1600" dirty="0" err="1" smtClean="0"/>
              <a:t>інструментів</a:t>
            </a:r>
            <a:r>
              <a:rPr lang="ru-RU" sz="1600" dirty="0" smtClean="0"/>
              <a:t> </a:t>
            </a:r>
            <a:r>
              <a:rPr lang="ru-RU" sz="1600" dirty="0"/>
              <a:t>і </a:t>
            </a:r>
            <a:r>
              <a:rPr lang="ru-RU" sz="1600" dirty="0" err="1" smtClean="0"/>
              <a:t>ресурсів</a:t>
            </a:r>
            <a:r>
              <a:rPr lang="ru-RU" sz="1600" dirty="0" smtClean="0"/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600" dirty="0" err="1"/>
              <a:t>Техніки</a:t>
            </a:r>
            <a:r>
              <a:rPr lang="ru-RU" sz="1600" dirty="0"/>
              <a:t> </a:t>
            </a:r>
            <a:r>
              <a:rPr lang="ru-RU" sz="1600" dirty="0" err="1"/>
              <a:t>зворотного</a:t>
            </a:r>
            <a:r>
              <a:rPr lang="ru-RU" sz="1600" dirty="0"/>
              <a:t> </a:t>
            </a:r>
            <a:r>
              <a:rPr lang="ru-RU" sz="1600" dirty="0" err="1"/>
              <a:t>зв’язку</a:t>
            </a:r>
            <a:r>
              <a:rPr lang="ru-RU" sz="1600" dirty="0"/>
              <a:t>: </a:t>
            </a:r>
            <a:r>
              <a:rPr lang="ru-RU" sz="1600" dirty="0" err="1"/>
              <a:t>викладач</a:t>
            </a:r>
            <a:r>
              <a:rPr lang="ru-RU" sz="1600" dirty="0"/>
              <a:t> і студент в </a:t>
            </a:r>
            <a:r>
              <a:rPr lang="ru-RU" sz="1600" dirty="0" err="1"/>
              <a:t>умовах</a:t>
            </a:r>
            <a:r>
              <a:rPr lang="ru-RU" sz="1600" dirty="0"/>
              <a:t> </a:t>
            </a:r>
            <a:r>
              <a:rPr lang="ru-RU" sz="1600" dirty="0" err="1"/>
              <a:t>дистанційного</a:t>
            </a:r>
            <a:r>
              <a:rPr lang="ru-RU" sz="1600" dirty="0"/>
              <a:t> </a:t>
            </a:r>
            <a:r>
              <a:rPr lang="ru-RU" sz="1600" dirty="0" err="1" smtClean="0"/>
              <a:t>навчання</a:t>
            </a:r>
            <a:r>
              <a:rPr lang="ru-RU" sz="1600" dirty="0"/>
              <a:t>.</a:t>
            </a:r>
            <a:endParaRPr lang="ru-RU" sz="1600" dirty="0" smtClean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600" dirty="0" err="1"/>
              <a:t>Особливості</a:t>
            </a:r>
            <a:r>
              <a:rPr lang="ru-RU" sz="1600" dirty="0"/>
              <a:t> 3D-візуалізації </a:t>
            </a:r>
            <a:r>
              <a:rPr lang="ru-RU" sz="1600" dirty="0" err="1"/>
              <a:t>навчального</a:t>
            </a:r>
            <a:r>
              <a:rPr lang="ru-RU" sz="1600" dirty="0"/>
              <a:t> </a:t>
            </a:r>
            <a:r>
              <a:rPr lang="ru-RU" sz="1600" dirty="0" err="1"/>
              <a:t>матеріалу</a:t>
            </a:r>
            <a:r>
              <a:rPr lang="ru-RU" sz="1600" dirty="0"/>
              <a:t> з </a:t>
            </a:r>
            <a:r>
              <a:rPr lang="ru-RU" sz="1600" dirty="0" err="1"/>
              <a:t>використанням</a:t>
            </a:r>
            <a:r>
              <a:rPr lang="ru-RU" sz="1600" dirty="0"/>
              <a:t> </a:t>
            </a:r>
            <a:r>
              <a:rPr lang="ru-RU" sz="1600" dirty="0" err="1" smtClean="0"/>
              <a:t>технології</a:t>
            </a:r>
            <a:r>
              <a:rPr lang="ru-RU" sz="1600" dirty="0" smtClean="0"/>
              <a:t> </a:t>
            </a:r>
            <a:r>
              <a:rPr lang="ru-RU" sz="1600" dirty="0" err="1"/>
              <a:t>доповненої</a:t>
            </a:r>
            <a:r>
              <a:rPr lang="ru-RU" sz="1600" dirty="0"/>
              <a:t> </a:t>
            </a:r>
            <a:r>
              <a:rPr lang="ru-RU" sz="1600" dirty="0" err="1"/>
              <a:t>реальності</a:t>
            </a:r>
            <a:r>
              <a:rPr lang="ru-RU" sz="1600" dirty="0" smtClean="0"/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dirty="0" err="1" smtClean="0"/>
              <a:t>Розвиток</a:t>
            </a:r>
            <a:r>
              <a:rPr lang="ru-RU" dirty="0" smtClean="0"/>
              <a:t> </a:t>
            </a:r>
            <a:r>
              <a:rPr lang="ru-RU" dirty="0"/>
              <a:t>у </a:t>
            </a:r>
            <a:r>
              <a:rPr lang="ru-RU" dirty="0" err="1"/>
              <a:t>студентів</a:t>
            </a:r>
            <a:r>
              <a:rPr lang="ru-RU" dirty="0"/>
              <a:t> </a:t>
            </a:r>
            <a:r>
              <a:rPr lang="ru-RU" dirty="0" err="1"/>
              <a:t>навичок</a:t>
            </a:r>
            <a:r>
              <a:rPr lang="ru-RU" dirty="0"/>
              <a:t> </a:t>
            </a:r>
            <a:r>
              <a:rPr lang="ru-RU" dirty="0" err="1"/>
              <a:t>соціальної</a:t>
            </a:r>
            <a:r>
              <a:rPr lang="ru-RU" dirty="0"/>
              <a:t> </a:t>
            </a:r>
            <a:r>
              <a:rPr lang="ru-RU" dirty="0" err="1"/>
              <a:t>взаємодії</a:t>
            </a:r>
            <a:r>
              <a:rPr lang="ru-RU" dirty="0"/>
              <a:t> (</a:t>
            </a:r>
            <a:r>
              <a:rPr lang="en-US" dirty="0"/>
              <a:t>soft-skills</a:t>
            </a:r>
            <a:r>
              <a:rPr lang="en-US" dirty="0" smtClean="0"/>
              <a:t>).</a:t>
            </a:r>
            <a:endParaRPr lang="uk-UA" dirty="0" smtClean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dirty="0"/>
              <a:t>Використання </a:t>
            </a:r>
            <a:r>
              <a:rPr lang="ru-RU" dirty="0" err="1"/>
              <a:t>технологій</a:t>
            </a:r>
            <a:r>
              <a:rPr lang="ru-RU" dirty="0"/>
              <a:t> </a:t>
            </a:r>
            <a:r>
              <a:rPr lang="ru-RU" dirty="0" err="1"/>
              <a:t>змішаної</a:t>
            </a:r>
            <a:r>
              <a:rPr lang="ru-RU" dirty="0"/>
              <a:t> </a:t>
            </a:r>
            <a:r>
              <a:rPr lang="ru-RU" dirty="0" err="1"/>
              <a:t>реальності</a:t>
            </a:r>
            <a:r>
              <a:rPr lang="ru-RU" dirty="0"/>
              <a:t> та </a:t>
            </a:r>
            <a:r>
              <a:rPr lang="ru-RU" dirty="0" err="1"/>
              <a:t>лепбукінгу</a:t>
            </a:r>
            <a:r>
              <a:rPr lang="ru-RU" dirty="0"/>
              <a:t> для </a:t>
            </a:r>
            <a:r>
              <a:rPr lang="ru-RU" dirty="0" err="1" smtClean="0"/>
              <a:t>дослідницького</a:t>
            </a:r>
            <a:r>
              <a:rPr lang="ru-RU" dirty="0" smtClean="0"/>
              <a:t> </a:t>
            </a:r>
            <a:r>
              <a:rPr lang="ru-RU" dirty="0" err="1"/>
              <a:t>навчання</a:t>
            </a:r>
            <a:r>
              <a:rPr lang="ru-RU" dirty="0"/>
              <a:t>.</a:t>
            </a:r>
            <a:endParaRPr lang="ru-RU" dirty="0" smtClean="0"/>
          </a:p>
          <a:p>
            <a:pPr marL="285750" indent="-285750">
              <a:buFont typeface="Wingdings" pitchFamily="2" charset="2"/>
              <a:buChar char="Ø"/>
            </a:pPr>
            <a:endParaRPr lang="uk-UA" dirty="0"/>
          </a:p>
        </p:txBody>
      </p:sp>
      <p:sp>
        <p:nvSpPr>
          <p:cNvPr id="4" name="Прямокутник 3"/>
          <p:cNvSpPr/>
          <p:nvPr/>
        </p:nvSpPr>
        <p:spPr>
          <a:xfrm>
            <a:off x="1857740" y="640409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2) РОБОТА </a:t>
            </a:r>
            <a:r>
              <a:rPr lang="ru-RU" sz="2400" b="1" dirty="0"/>
              <a:t>НАД ВПРОВАДЖЕННЯМ МЕТОДИЧНОЇ </a:t>
            </a:r>
            <a:r>
              <a:rPr lang="ru-RU" sz="2400" b="1" dirty="0" smtClean="0"/>
              <a:t>ПРОБЛЕМИ НА ЗАСАДАХ ІННОВАТИКИ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93420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556252" y="908720"/>
            <a:ext cx="8480243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/>
              <a:t>Використання </a:t>
            </a:r>
            <a:r>
              <a:rPr lang="ru-RU" b="1" dirty="0"/>
              <a:t>QR-</a:t>
            </a:r>
            <a:r>
              <a:rPr lang="ru-RU" b="1" dirty="0" err="1"/>
              <a:t>кодів</a:t>
            </a:r>
            <a:r>
              <a:rPr lang="ru-RU" b="1" dirty="0"/>
              <a:t> у </a:t>
            </a:r>
            <a:r>
              <a:rPr lang="ru-RU" b="1" dirty="0" err="1"/>
              <a:t>професійно-педагогічній</a:t>
            </a:r>
            <a:r>
              <a:rPr lang="ru-RU" b="1" dirty="0"/>
              <a:t> </a:t>
            </a:r>
            <a:r>
              <a:rPr lang="ru-RU" b="1" dirty="0" err="1"/>
              <a:t>діяльності</a:t>
            </a:r>
            <a:r>
              <a:rPr lang="ru-RU" b="1" dirty="0" smtClean="0"/>
              <a:t>. </a:t>
            </a:r>
            <a:endParaRPr lang="en-US" b="1" dirty="0" smtClean="0"/>
          </a:p>
          <a:p>
            <a:r>
              <a:rPr lang="en-US" b="1" dirty="0" smtClean="0"/>
              <a:t>     </a:t>
            </a:r>
            <a:r>
              <a:rPr lang="ru-RU" dirty="0" smtClean="0"/>
              <a:t>Генератор </a:t>
            </a:r>
            <a:r>
              <a:rPr lang="en-US" dirty="0"/>
              <a:t>QR-</a:t>
            </a:r>
            <a:r>
              <a:rPr lang="ru-RU" dirty="0" err="1" smtClean="0"/>
              <a:t>кодів</a:t>
            </a:r>
            <a:r>
              <a:rPr lang="ru-RU" dirty="0" smtClean="0"/>
              <a:t> </a:t>
            </a:r>
            <a:r>
              <a:rPr lang="en-US" dirty="0" smtClean="0"/>
              <a:t>URL</a:t>
            </a:r>
            <a:r>
              <a:rPr lang="uk-UA" dirty="0" smtClean="0"/>
              <a:t>: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://www.websiteplanet.com/uk/webtools/free-qr-code-generator</a:t>
            </a:r>
            <a:r>
              <a:rPr lang="en-US" dirty="0" smtClean="0">
                <a:hlinkClick r:id="rId2"/>
              </a:rPr>
              <a:t>/</a:t>
            </a:r>
            <a:r>
              <a:rPr lang="uk-UA" dirty="0" smtClean="0"/>
              <a:t>;</a:t>
            </a:r>
            <a:endParaRPr lang="en-US" dirty="0"/>
          </a:p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://www.qr-code.com.ua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r>
              <a:rPr lang="uk-UA" dirty="0" smtClean="0"/>
              <a:t>;</a:t>
            </a:r>
          </a:p>
          <a:p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://www.qr-code-generator.com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. </a:t>
            </a:r>
            <a:endParaRPr lang="uk-UA" dirty="0" smtClean="0"/>
          </a:p>
          <a:p>
            <a:endParaRPr lang="uk-UA" dirty="0" smtClean="0"/>
          </a:p>
          <a:p>
            <a:r>
              <a:rPr lang="en-US" b="1" dirty="0" smtClean="0"/>
              <a:t>QR-</a:t>
            </a:r>
            <a:r>
              <a:rPr lang="uk-UA" b="1" dirty="0" smtClean="0"/>
              <a:t>КОД </a:t>
            </a:r>
            <a:r>
              <a:rPr lang="uk-UA" b="1" dirty="0"/>
              <a:t>ВИКОРИСТОВУЄТЬСЯ</a:t>
            </a:r>
            <a:r>
              <a:rPr lang="uk-UA" b="1" dirty="0" smtClean="0"/>
              <a:t>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/>
              <a:t>як елемент </a:t>
            </a:r>
            <a:r>
              <a:rPr lang="uk-UA" dirty="0" err="1" smtClean="0"/>
              <a:t>квест-заняття</a:t>
            </a:r>
            <a:r>
              <a:rPr lang="uk-UA" dirty="0" smtClean="0"/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/>
              <a:t>в форматі ділових ігор;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/>
              <a:t>як інструмент для поширення інформації (доступу до тесту, довідкового видання, посилання на джерело і т.п.);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/>
              <a:t>д</a:t>
            </a:r>
            <a:r>
              <a:rPr lang="uk-UA" dirty="0" smtClean="0"/>
              <a:t>ля звітності роботи студентів;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/>
              <a:t>е</a:t>
            </a:r>
            <a:r>
              <a:rPr lang="uk-UA" dirty="0" smtClean="0"/>
              <a:t>лемент домашнього завдання, самостійної роботи;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/>
              <a:t>додатковий інструмент для опрацювання навчальної літератури тощо.</a:t>
            </a:r>
          </a:p>
          <a:p>
            <a:endParaRPr lang="uk-UA" dirty="0" smtClean="0"/>
          </a:p>
          <a:p>
            <a:r>
              <a:rPr lang="en-US" b="1" dirty="0" smtClean="0"/>
              <a:t>		QR-</a:t>
            </a:r>
            <a:r>
              <a:rPr lang="uk-UA" b="1" dirty="0"/>
              <a:t>КОД </a:t>
            </a:r>
            <a:r>
              <a:rPr lang="uk-UA" b="1" dirty="0" smtClean="0"/>
              <a:t> РОЗПІЗНАЄТЬСЯ:</a:t>
            </a:r>
          </a:p>
          <a:p>
            <a:pPr marL="2114550" lvl="4" indent="-285750">
              <a:buFont typeface="Wingdings" pitchFamily="2" charset="2"/>
              <a:buChar char="Ø"/>
            </a:pPr>
            <a:r>
              <a:rPr lang="uk-UA" dirty="0" smtClean="0"/>
              <a:t>через </a:t>
            </a:r>
            <a:r>
              <a:rPr lang="en-US" dirty="0" smtClean="0"/>
              <a:t>VIBER</a:t>
            </a:r>
            <a:r>
              <a:rPr lang="uk-UA" dirty="0" smtClean="0"/>
              <a:t>;</a:t>
            </a:r>
          </a:p>
          <a:p>
            <a:pPr marL="2114550" lvl="4" indent="-285750">
              <a:buFont typeface="Wingdings" pitchFamily="2" charset="2"/>
              <a:buChar char="Ø"/>
            </a:pPr>
            <a:r>
              <a:rPr lang="en-US" dirty="0" smtClean="0"/>
              <a:t>QR</a:t>
            </a:r>
            <a:r>
              <a:rPr lang="uk-UA" dirty="0" err="1" smtClean="0"/>
              <a:t>–сканер</a:t>
            </a:r>
            <a:r>
              <a:rPr lang="uk-UA" dirty="0" smtClean="0"/>
              <a:t>;</a:t>
            </a:r>
          </a:p>
          <a:p>
            <a:pPr marL="2114550" lvl="4" indent="-285750">
              <a:buFont typeface="Wingdings" pitchFamily="2" charset="2"/>
              <a:buChar char="Ø"/>
            </a:pPr>
            <a:r>
              <a:rPr lang="en-US" dirty="0" smtClean="0"/>
              <a:t>c</a:t>
            </a:r>
            <a:r>
              <a:rPr lang="uk-UA" dirty="0" err="1" smtClean="0"/>
              <a:t>канер</a:t>
            </a:r>
            <a:r>
              <a:rPr lang="uk-UA" dirty="0" smtClean="0"/>
              <a:t> </a:t>
            </a:r>
            <a:r>
              <a:rPr lang="en-US" dirty="0"/>
              <a:t>QR </a:t>
            </a:r>
            <a:r>
              <a:rPr lang="uk-UA" dirty="0"/>
              <a:t>і </a:t>
            </a:r>
            <a:r>
              <a:rPr lang="uk-UA" dirty="0" smtClean="0"/>
              <a:t>штрих-коду у </a:t>
            </a:r>
            <a:r>
              <a:rPr lang="en-US" dirty="0" smtClean="0"/>
              <a:t>Google Play </a:t>
            </a:r>
            <a:r>
              <a:rPr lang="uk-UA" dirty="0" smtClean="0"/>
              <a:t>тощо.</a:t>
            </a:r>
          </a:p>
          <a:p>
            <a:pPr marL="285750" indent="-285750">
              <a:buFont typeface="Wingdings" pitchFamily="2" charset="2"/>
              <a:buChar char="Ø"/>
            </a:pPr>
            <a:endParaRPr lang="uk-UA" dirty="0" smtClean="0"/>
          </a:p>
          <a:p>
            <a:endParaRPr lang="uk-UA" dirty="0" smtClean="0"/>
          </a:p>
          <a:p>
            <a:pPr marL="285750" indent="-285750">
              <a:buFont typeface="Wingdings" pitchFamily="2" charset="2"/>
              <a:buChar char="Ø"/>
            </a:pP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6796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7" t="25307" r="28006" b="26188"/>
          <a:stretch/>
        </p:blipFill>
        <p:spPr bwMode="auto">
          <a:xfrm>
            <a:off x="592424" y="1340768"/>
            <a:ext cx="7435959" cy="401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2483768" y="58933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ЦИФРОВІ РЕСУРСИ: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0559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9c4d593b0ffb679351b6ac8775ea7aaa95a34"/>
</p:tagLst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1691</TotalTime>
  <Words>718</Words>
  <Application>Microsoft Office PowerPoint</Application>
  <PresentationFormat>Екран (4:3)</PresentationFormat>
  <Paragraphs>81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22</vt:i4>
      </vt:variant>
    </vt:vector>
  </HeadingPairs>
  <TitlesOfParts>
    <vt:vector size="23" baseType="lpstr"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Admin</cp:lastModifiedBy>
  <cp:revision>129</cp:revision>
  <dcterms:created xsi:type="dcterms:W3CDTF">2013-08-20T22:02:58Z</dcterms:created>
  <dcterms:modified xsi:type="dcterms:W3CDTF">2021-03-15T10:36:55Z</dcterms:modified>
</cp:coreProperties>
</file>